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70" r:id="rId5"/>
  </p:sldMasterIdLst>
  <p:notesMasterIdLst>
    <p:notesMasterId r:id="rId28"/>
  </p:notesMasterIdLst>
  <p:sldIdLst>
    <p:sldId id="268" r:id="rId6"/>
    <p:sldId id="374" r:id="rId7"/>
    <p:sldId id="359" r:id="rId8"/>
    <p:sldId id="350" r:id="rId9"/>
    <p:sldId id="378" r:id="rId10"/>
    <p:sldId id="373" r:id="rId11"/>
    <p:sldId id="363" r:id="rId12"/>
    <p:sldId id="379" r:id="rId13"/>
    <p:sldId id="380" r:id="rId14"/>
    <p:sldId id="381" r:id="rId15"/>
    <p:sldId id="370" r:id="rId16"/>
    <p:sldId id="371" r:id="rId17"/>
    <p:sldId id="382" r:id="rId18"/>
    <p:sldId id="383" r:id="rId19"/>
    <p:sldId id="384" r:id="rId20"/>
    <p:sldId id="365" r:id="rId21"/>
    <p:sldId id="366" r:id="rId22"/>
    <p:sldId id="367" r:id="rId23"/>
    <p:sldId id="368" r:id="rId24"/>
    <p:sldId id="337" r:id="rId25"/>
    <p:sldId id="346" r:id="rId26"/>
    <p:sldId id="35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555FFD5-05B2-4904-AB4A-BEE580BC013A}">
          <p14:sldIdLst>
            <p14:sldId id="268"/>
            <p14:sldId id="374"/>
          </p14:sldIdLst>
        </p14:section>
        <p14:section name="PROBLEMATIQUE" id="{7590848F-C197-4133-8B5C-67CFC082D287}">
          <p14:sldIdLst>
            <p14:sldId id="359"/>
            <p14:sldId id="350"/>
          </p14:sldIdLst>
        </p14:section>
        <p14:section name="METHODE GLOBALE (sommaire)" id="{82B3D15A-2924-4F6E-993C-4DDCF2E16F20}">
          <p14:sldIdLst>
            <p14:sldId id="378"/>
            <p14:sldId id="373"/>
          </p14:sldIdLst>
        </p14:section>
        <p14:section name="New TFR" id="{CC549A61-7D35-48CD-8441-052D8DBCC73A}">
          <p14:sldIdLst>
            <p14:sldId id="363"/>
            <p14:sldId id="379"/>
            <p14:sldId id="380"/>
            <p14:sldId id="381"/>
            <p14:sldId id="370"/>
            <p14:sldId id="371"/>
          </p14:sldIdLst>
        </p14:section>
        <p14:section name="Problem" id="{D936B53B-EF45-4782-8DB2-739F481F7CA1}">
          <p14:sldIdLst>
            <p14:sldId id="382"/>
            <p14:sldId id="383"/>
            <p14:sldId id="384"/>
          </p14:sldIdLst>
        </p14:section>
        <p14:section name="TFR" id="{8CD69AEF-544C-4559-9859-41C750C396AF}">
          <p14:sldIdLst>
            <p14:sldId id="365"/>
            <p14:sldId id="366"/>
            <p14:sldId id="367"/>
            <p14:sldId id="368"/>
          </p14:sldIdLst>
        </p14:section>
        <p14:section name="Experimental REsults" id="{70433908-F203-451A-AF4C-475D7CB9D654}">
          <p14:sldIdLst>
            <p14:sldId id="337"/>
            <p14:sldId id="346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3D8"/>
    <a:srgbClr val="056400"/>
    <a:srgbClr val="2B2C2B"/>
    <a:srgbClr val="077915"/>
    <a:srgbClr val="9F9F9F"/>
    <a:srgbClr val="7AFF7A"/>
    <a:srgbClr val="92D050"/>
    <a:srgbClr val="FF60FF"/>
    <a:srgbClr val="FFA9FF"/>
    <a:srgbClr val="FBE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908E9-C427-40DE-8873-3D5ED0B4BBC9}" type="doc">
      <dgm:prSet loTypeId="urn:microsoft.com/office/officeart/2005/8/layout/process2" loCatId="process" qsTypeId="urn:microsoft.com/office/officeart/2005/8/quickstyle/simple2" qsCatId="simple" csTypeId="urn:microsoft.com/office/officeart/2005/8/colors/accent0_2" csCatId="mainScheme" phldr="1"/>
      <dgm:spPr/>
    </dgm:pt>
    <dgm:pt modelId="{C8012F13-999C-478B-9C3E-E7A762DEB839}">
      <dgm:prSet phldrT="[Text]" custT="1"/>
      <dgm:spPr>
        <a:ln w="38100">
          <a:solidFill>
            <a:srgbClr val="1853D8"/>
          </a:solidFill>
        </a:ln>
      </dgm:spPr>
      <dgm:t>
        <a:bodyPr/>
        <a:lstStyle/>
        <a:p>
          <a:r>
            <a:rPr lang="en-US" sz="2000" dirty="0">
              <a:latin typeface="NimbusSanL-Regu"/>
            </a:rPr>
            <a:t>Computation of two </a:t>
          </a:r>
          <a:r>
            <a:rPr lang="en-US" sz="2000" b="1" dirty="0">
              <a:latin typeface="NimbusSanL-Regu"/>
            </a:rPr>
            <a:t>time-frequency fault map </a:t>
          </a:r>
          <a:r>
            <a:rPr lang="en-US" sz="2000" dirty="0">
              <a:latin typeface="NimbusSanL-Regu"/>
            </a:rPr>
            <a:t>for two adjacent signals.</a:t>
          </a:r>
          <a:endParaRPr lang="en-US" sz="2000" dirty="0"/>
        </a:p>
      </dgm:t>
    </dgm:pt>
    <dgm:pt modelId="{E6C4975D-068C-4C7B-864E-9373D2A73569}" type="parTrans" cxnId="{18832056-A4BD-4B1A-A00E-D88AE50DEB71}">
      <dgm:prSet/>
      <dgm:spPr/>
      <dgm:t>
        <a:bodyPr/>
        <a:lstStyle/>
        <a:p>
          <a:endParaRPr lang="en-US"/>
        </a:p>
      </dgm:t>
    </dgm:pt>
    <dgm:pt modelId="{6E8491B9-DF90-4B4B-8345-76DA3EA5E99B}" type="sibTrans" cxnId="{18832056-A4BD-4B1A-A00E-D88AE50DEB71}">
      <dgm:prSet custT="1"/>
      <dgm:spPr>
        <a:solidFill>
          <a:schemeClr val="tx1"/>
        </a:solidFill>
      </dgm:spPr>
      <dgm:t>
        <a:bodyPr/>
        <a:lstStyle/>
        <a:p>
          <a:endParaRPr lang="en-US" sz="1400"/>
        </a:p>
      </dgm:t>
    </dgm:pt>
    <dgm:pt modelId="{7DD4B348-1C4A-4769-9CE4-23B7E3FFC482}">
      <dgm:prSet phldrT="[Text]" custT="1"/>
      <dgm:spPr>
        <a:ln w="38100">
          <a:solidFill>
            <a:srgbClr val="1853D8"/>
          </a:solidFill>
        </a:ln>
      </dgm:spPr>
      <dgm:t>
        <a:bodyPr/>
        <a:lstStyle/>
        <a:p>
          <a:r>
            <a:rPr lang="en-US" sz="2000" dirty="0">
              <a:latin typeface="NimbusSanL-Regu"/>
            </a:rPr>
            <a:t>Computation of similarity </a:t>
          </a:r>
          <a:r>
            <a:rPr lang="en-US" sz="2000" b="1" dirty="0">
              <a:latin typeface="NimbusSanL-Regu"/>
            </a:rPr>
            <a:t>indicator</a:t>
          </a:r>
          <a:r>
            <a:rPr lang="en-US" sz="2000" dirty="0">
              <a:latin typeface="NimbusSanL-Regu"/>
            </a:rPr>
            <a:t> between two adjacent maps.</a:t>
          </a:r>
          <a:endParaRPr lang="en-US" sz="2000" dirty="0"/>
        </a:p>
      </dgm:t>
    </dgm:pt>
    <dgm:pt modelId="{CBF3A8FE-51C9-4971-B64F-EB5D27AF4C2C}" type="parTrans" cxnId="{A79A67D4-5B5A-45CA-BD84-AF29FC61DD70}">
      <dgm:prSet/>
      <dgm:spPr/>
      <dgm:t>
        <a:bodyPr/>
        <a:lstStyle/>
        <a:p>
          <a:endParaRPr lang="en-US"/>
        </a:p>
      </dgm:t>
    </dgm:pt>
    <dgm:pt modelId="{2F346CCE-4EFF-4570-85E2-D0AB64302B2D}" type="sibTrans" cxnId="{A79A67D4-5B5A-45CA-BD84-AF29FC61DD70}">
      <dgm:prSet/>
      <dgm:spPr/>
      <dgm:t>
        <a:bodyPr/>
        <a:lstStyle/>
        <a:p>
          <a:endParaRPr lang="en-US"/>
        </a:p>
      </dgm:t>
    </dgm:pt>
    <dgm:pt modelId="{3A011B6F-5C39-46D7-95A4-927D8F322C3D}" type="pres">
      <dgm:prSet presAssocID="{BCB908E9-C427-40DE-8873-3D5ED0B4BBC9}" presName="linearFlow" presStyleCnt="0">
        <dgm:presLayoutVars>
          <dgm:resizeHandles val="exact"/>
        </dgm:presLayoutVars>
      </dgm:prSet>
      <dgm:spPr/>
    </dgm:pt>
    <dgm:pt modelId="{834D3A27-CE50-471D-B573-0BD8AA4138E5}" type="pres">
      <dgm:prSet presAssocID="{C8012F13-999C-478B-9C3E-E7A762DEB839}" presName="node" presStyleLbl="node1" presStyleIdx="0" presStyleCnt="2" custScaleX="211545">
        <dgm:presLayoutVars>
          <dgm:bulletEnabled val="1"/>
        </dgm:presLayoutVars>
      </dgm:prSet>
      <dgm:spPr/>
    </dgm:pt>
    <dgm:pt modelId="{6C750BE4-3D7F-4177-B2EE-33407C8CB7F4}" type="pres">
      <dgm:prSet presAssocID="{6E8491B9-DF90-4B4B-8345-76DA3EA5E99B}" presName="sibTrans" presStyleLbl="sibTrans2D1" presStyleIdx="0" presStyleCnt="1" custLinFactNeighborY="0"/>
      <dgm:spPr/>
    </dgm:pt>
    <dgm:pt modelId="{D9EA93CD-8315-4F72-96EE-E0DC43B01CFF}" type="pres">
      <dgm:prSet presAssocID="{6E8491B9-DF90-4B4B-8345-76DA3EA5E99B}" presName="connectorText" presStyleLbl="sibTrans2D1" presStyleIdx="0" presStyleCnt="1"/>
      <dgm:spPr/>
    </dgm:pt>
    <dgm:pt modelId="{7FEC4379-F98D-477B-ADEF-0A19914DF1D8}" type="pres">
      <dgm:prSet presAssocID="{7DD4B348-1C4A-4769-9CE4-23B7E3FFC482}" presName="node" presStyleLbl="node1" presStyleIdx="1" presStyleCnt="2" custScaleX="211545">
        <dgm:presLayoutVars>
          <dgm:bulletEnabled val="1"/>
        </dgm:presLayoutVars>
      </dgm:prSet>
      <dgm:spPr/>
    </dgm:pt>
  </dgm:ptLst>
  <dgm:cxnLst>
    <dgm:cxn modelId="{18832056-A4BD-4B1A-A00E-D88AE50DEB71}" srcId="{BCB908E9-C427-40DE-8873-3D5ED0B4BBC9}" destId="{C8012F13-999C-478B-9C3E-E7A762DEB839}" srcOrd="0" destOrd="0" parTransId="{E6C4975D-068C-4C7B-864E-9373D2A73569}" sibTransId="{6E8491B9-DF90-4B4B-8345-76DA3EA5E99B}"/>
    <dgm:cxn modelId="{126C91A1-997D-47D4-A92D-37CEF3EC06A4}" type="presOf" srcId="{C8012F13-999C-478B-9C3E-E7A762DEB839}" destId="{834D3A27-CE50-471D-B573-0BD8AA4138E5}" srcOrd="0" destOrd="0" presId="urn:microsoft.com/office/officeart/2005/8/layout/process2"/>
    <dgm:cxn modelId="{3839D4A1-04A0-4EE2-8D5E-CEAA9DE90658}" type="presOf" srcId="{6E8491B9-DF90-4B4B-8345-76DA3EA5E99B}" destId="{6C750BE4-3D7F-4177-B2EE-33407C8CB7F4}" srcOrd="0" destOrd="0" presId="urn:microsoft.com/office/officeart/2005/8/layout/process2"/>
    <dgm:cxn modelId="{BE2F83A4-A920-436D-9269-58EDF0E22835}" type="presOf" srcId="{7DD4B348-1C4A-4769-9CE4-23B7E3FFC482}" destId="{7FEC4379-F98D-477B-ADEF-0A19914DF1D8}" srcOrd="0" destOrd="0" presId="urn:microsoft.com/office/officeart/2005/8/layout/process2"/>
    <dgm:cxn modelId="{A79A67D4-5B5A-45CA-BD84-AF29FC61DD70}" srcId="{BCB908E9-C427-40DE-8873-3D5ED0B4BBC9}" destId="{7DD4B348-1C4A-4769-9CE4-23B7E3FFC482}" srcOrd="1" destOrd="0" parTransId="{CBF3A8FE-51C9-4971-B64F-EB5D27AF4C2C}" sibTransId="{2F346CCE-4EFF-4570-85E2-D0AB64302B2D}"/>
    <dgm:cxn modelId="{6AD8E6D5-4F85-4D0F-8AF3-79D48AB0F9C2}" type="presOf" srcId="{BCB908E9-C427-40DE-8873-3D5ED0B4BBC9}" destId="{3A011B6F-5C39-46D7-95A4-927D8F322C3D}" srcOrd="0" destOrd="0" presId="urn:microsoft.com/office/officeart/2005/8/layout/process2"/>
    <dgm:cxn modelId="{44E346E7-3990-4885-8A3E-BF0A87962C79}" type="presOf" srcId="{6E8491B9-DF90-4B4B-8345-76DA3EA5E99B}" destId="{D9EA93CD-8315-4F72-96EE-E0DC43B01CFF}" srcOrd="1" destOrd="0" presId="urn:microsoft.com/office/officeart/2005/8/layout/process2"/>
    <dgm:cxn modelId="{FBD465AB-2A4C-4CCC-BEEC-D99AAB09F534}" type="presParOf" srcId="{3A011B6F-5C39-46D7-95A4-927D8F322C3D}" destId="{834D3A27-CE50-471D-B573-0BD8AA4138E5}" srcOrd="0" destOrd="0" presId="urn:microsoft.com/office/officeart/2005/8/layout/process2"/>
    <dgm:cxn modelId="{46B6D446-1773-443B-AC0E-ABB0A667B471}" type="presParOf" srcId="{3A011B6F-5C39-46D7-95A4-927D8F322C3D}" destId="{6C750BE4-3D7F-4177-B2EE-33407C8CB7F4}" srcOrd="1" destOrd="0" presId="urn:microsoft.com/office/officeart/2005/8/layout/process2"/>
    <dgm:cxn modelId="{3B342D51-6B81-4FE3-B0F1-C4943953E3C0}" type="presParOf" srcId="{6C750BE4-3D7F-4177-B2EE-33407C8CB7F4}" destId="{D9EA93CD-8315-4F72-96EE-E0DC43B01CFF}" srcOrd="0" destOrd="0" presId="urn:microsoft.com/office/officeart/2005/8/layout/process2"/>
    <dgm:cxn modelId="{D862698A-751A-4483-96E3-0F187C4E638A}" type="presParOf" srcId="{3A011B6F-5C39-46D7-95A4-927D8F322C3D}" destId="{7FEC4379-F98D-477B-ADEF-0A19914DF1D8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D3A27-CE50-471D-B573-0BD8AA4138E5}">
      <dsp:nvSpPr>
        <dsp:cNvPr id="0" name=""/>
        <dsp:cNvSpPr/>
      </dsp:nvSpPr>
      <dsp:spPr>
        <a:xfrm>
          <a:off x="34737" y="317"/>
          <a:ext cx="8503111" cy="10406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1853D8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NimbusSanL-Regu"/>
            </a:rPr>
            <a:t>Computation of two </a:t>
          </a:r>
          <a:r>
            <a:rPr lang="en-US" sz="2000" b="1" kern="1200" dirty="0">
              <a:latin typeface="NimbusSanL-Regu"/>
            </a:rPr>
            <a:t>time-frequency fault map </a:t>
          </a:r>
          <a:r>
            <a:rPr lang="en-US" sz="2000" kern="1200" dirty="0">
              <a:latin typeface="NimbusSanL-Regu"/>
            </a:rPr>
            <a:t>for two adjacent signals.</a:t>
          </a:r>
          <a:endParaRPr lang="en-US" sz="2000" kern="1200" dirty="0"/>
        </a:p>
      </dsp:txBody>
      <dsp:txXfrm>
        <a:off x="65217" y="30797"/>
        <a:ext cx="8442151" cy="979694"/>
      </dsp:txXfrm>
    </dsp:sp>
    <dsp:sp modelId="{6C750BE4-3D7F-4177-B2EE-33407C8CB7F4}">
      <dsp:nvSpPr>
        <dsp:cNvPr id="0" name=""/>
        <dsp:cNvSpPr/>
      </dsp:nvSpPr>
      <dsp:spPr>
        <a:xfrm rot="5400000">
          <a:off x="4091170" y="1066988"/>
          <a:ext cx="390245" cy="46829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4145805" y="1106013"/>
        <a:ext cx="280976" cy="273172"/>
      </dsp:txXfrm>
    </dsp:sp>
    <dsp:sp modelId="{7FEC4379-F98D-477B-ADEF-0A19914DF1D8}">
      <dsp:nvSpPr>
        <dsp:cNvPr id="0" name=""/>
        <dsp:cNvSpPr/>
      </dsp:nvSpPr>
      <dsp:spPr>
        <a:xfrm>
          <a:off x="34737" y="1561299"/>
          <a:ext cx="8503111" cy="104065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1853D8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NimbusSanL-Regu"/>
            </a:rPr>
            <a:t>Computation of similarity </a:t>
          </a:r>
          <a:r>
            <a:rPr lang="en-US" sz="2000" b="1" kern="1200" dirty="0">
              <a:latin typeface="NimbusSanL-Regu"/>
            </a:rPr>
            <a:t>indicator</a:t>
          </a:r>
          <a:r>
            <a:rPr lang="en-US" sz="2000" kern="1200" dirty="0">
              <a:latin typeface="NimbusSanL-Regu"/>
            </a:rPr>
            <a:t> between two adjacent maps.</a:t>
          </a:r>
          <a:endParaRPr lang="en-US" sz="2000" kern="1200" dirty="0"/>
        </a:p>
      </dsp:txBody>
      <dsp:txXfrm>
        <a:off x="65217" y="1591779"/>
        <a:ext cx="8442151" cy="979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D3CB4-FCBF-4101-A248-7F1386AC26C9}" type="datetimeFigureOut">
              <a:rPr lang="fr-FR" smtClean="0"/>
              <a:t>10/11/2023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63818-A651-4627-8702-FF85B351F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2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8C1A-E8A0-4841-B0CF-C8C030339DFC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542C1C-6695-4A05-8A18-FC65ECB42C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923713" y="6446838"/>
            <a:ext cx="157162" cy="365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25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E6F656-F33E-414D-BFC0-75BF526F5C3C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9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B5090-B913-461A-BFA0-2DDA5221D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ADF58-6FB0-4DD7-8573-AFB304BCB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1FF04-5798-4389-BC6D-F61CEE1F1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293C3-5DD4-43FB-AEF3-81493E74E708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20FEC-67EF-45E0-A255-757CD4C6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B3E2A-030D-42E2-8609-A03DD4DB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536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234B-7E45-4A16-BA6E-B20C2B9CA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E1F58-13E4-46F0-B085-70341EEB6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68920-AA5F-44B1-B3B1-3C0E0ABC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129-010A-4CBD-B635-EE7FE08E3D89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26303-E904-4E2A-9659-CF7B004B6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3F089-3B32-4CD3-A226-EF08C33D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77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739C-4AA0-4F44-AD5E-3016ADB1A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FA747-9087-42A8-A22A-3139344FB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EB98B-52E9-405B-BA69-32174CBE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9625E-0126-4F64-B209-9EB9618E240A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4D0AB-B525-4492-BE51-69A38573E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DE4ED-B249-4C8A-99AC-C87191494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49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745C4-2CC9-48E5-962E-8DF68B7C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9F2DD-563D-4DE9-BB2A-7E4082C8B2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DDC8-859C-49C9-A94B-8A675484D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22650-6254-4CBE-B623-567116FF3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686BE-CE25-4914-AFAE-5319CC19E1B8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7D469-EFF1-4FB9-A16C-156DD94CF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92F70-9C21-4F93-A0EA-108EEAB18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85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D1B5-122C-49E6-A0FF-062E1C7D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B390C-1807-4969-8394-30C7E1CCC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7CC0A-B906-40B5-B123-02DA40A53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59B8B-6B52-4CA7-A855-3503E45F8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E5407-1420-479C-9BCC-B71F04669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2F27A-8446-4B46-A7D4-D1A66175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37A97-9088-45D7-8AE9-6F550BCFBC43}" type="datetime1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4ACD3A-1ACD-49BA-B632-886C11A40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BA8537-887C-4C41-893A-E35E5E715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3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6F3C-1C97-4FEC-9DC1-9CD749269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A4A27-29CB-4AA8-AECC-CAC24AFF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125AF-4E6E-486C-A1A6-43DD54158230}" type="datetime1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B67CC-B2B7-4316-BE08-4A77D2D40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9402E-5373-4B68-AB96-CB61308B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02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A8B66-077B-473E-A1BE-4409826EE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3C1AF-8A75-4AC5-BDA9-B90D7858BB8B}" type="datetime1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D691A1-14A2-4DAF-902F-AA300A86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8B1DA-E51C-4416-AE2E-6750FD7A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2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1DB8-1A70-4A84-9643-1B1E2DDA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9CAFA-D83A-49E8-8A91-17BE7586A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2D403-3D7B-45F2-8C6C-1BDF4CDC6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5CE2E-845E-4BE5-9CF6-6ADD0629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E968A-68A4-497E-BD0F-9C292DF4F080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6AE13-C19A-4B91-AA82-AB17C5FF7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93C07-580B-4717-928A-12BCCB5B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05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E357-4767-4EEE-9261-4FEB5D3DA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0D26DD-44A1-442D-848D-51D060CCD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44E2F-C7DC-47C2-95DE-F44AB5C95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4E3BD-6CB0-4D83-B688-E14048E3F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F8A90-1D4B-4234-B693-1AB04442972A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2EC1C-223C-4A22-977F-34C2A85B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308D8-602E-4E87-9C5F-AC6AA75D4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140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BDF9-F7C0-4E49-B2FE-F4DAC2660A6B}" type="datetime1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0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593E2-B8CB-47A0-AFFF-263529691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944C-741A-4158-B70E-CF5B84211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C7C86-1C02-4C56-B118-E60B69235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F11C0-A89F-4E7C-95F8-CD7889BDAFAB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48A0D-A729-49F6-A3AD-B3F9B6423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47C44-67AC-4ED8-BB3A-15C506001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93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0126F5-AC8D-4321-B84B-9ED77FC2DF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2C7C8-E3F9-4179-97D2-595737599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72BB6-8DB5-4134-9C60-E2B80B47A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88F58-6E9F-499F-84C2-FD60F3E544DC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B24DD-45A3-4217-9DC9-3EFE40D8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6D9DA-07BD-42EC-9C41-1E83AF2F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06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A578A-5948-4167-BFC2-C528233084E1}" type="datetime1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0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DCA1B-C88F-404F-97B2-18FD4EB8E154}" type="datetime1">
              <a:rPr lang="en-US" smtClean="0"/>
              <a:t>11/10/2023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31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2650F-C711-4798-8E47-94733DBB2C38}" type="datetime1">
              <a:rPr lang="en-US" smtClean="0"/>
              <a:t>11/10/2023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51942-B0C7-4F87-9C6F-26B058B34333}" type="datetime1">
              <a:rPr lang="en-US" smtClean="0"/>
              <a:t>11/10/2023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60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AA69-E0DA-4CA4-9E88-45552E36B07E}" type="datetime1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2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F4A1-440A-4CC4-9E73-3C2AAF6AD5E3}" type="datetime1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solidFill>
                  <a:srgbClr val="2B2C2B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5A28DA-25B3-4ACB-A1CD-66D20363A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6776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6325A4-E056-45F4-8B6B-87176F808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8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B71B268A-74AB-475C-9481-15EEC115EB0B}" type="datetime1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5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5B1556DC-52BB-4A2F-88FD-0800538F1403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7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2" r:id="rId8"/>
    <p:sldLayoutId id="2147483668" r:id="rId9"/>
    <p:sldLayoutId id="214748366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4A5028-081F-423C-B9C0-3D71F7A68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3ADAE-1373-47A8-84CD-CB2344458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BCDF8-6B9B-42D9-925D-B0E96E4D8A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C25F3-E472-4201-BF9F-3939A73AE312}" type="datetime1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0870B-E6EC-457C-A92E-3A86A95FD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F2F30-1225-4DB3-8770-6F0A46A12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32A74-E91B-45F1-88A0-5BA932CE9F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4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3.pn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5.xml"/><Relationship Id="rId11" Type="http://schemas.openxmlformats.org/officeDocument/2006/relationships/image" Target="../media/image1.png"/><Relationship Id="rId5" Type="http://schemas.openxmlformats.org/officeDocument/2006/relationships/tags" Target="../tags/tag4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3.xml"/><Relationship Id="rId9" Type="http://schemas.openxmlformats.org/officeDocument/2006/relationships/tags" Target="../tags/tag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13" Type="http://schemas.openxmlformats.org/officeDocument/2006/relationships/tags" Target="../tags/tag91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video" Target="../media/media2.mp4"/><Relationship Id="rId2" Type="http://schemas.openxmlformats.org/officeDocument/2006/relationships/tags" Target="../tags/tag82.xml"/><Relationship Id="rId16" Type="http://schemas.openxmlformats.org/officeDocument/2006/relationships/image" Target="../media/image15.pn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microsoft.com/office/2007/relationships/media" Target="../media/media2.mp4"/><Relationship Id="rId5" Type="http://schemas.openxmlformats.org/officeDocument/2006/relationships/tags" Target="../tags/tag85.xml"/><Relationship Id="rId15" Type="http://schemas.openxmlformats.org/officeDocument/2006/relationships/image" Target="../media/image24.png"/><Relationship Id="rId10" Type="http://schemas.openxmlformats.org/officeDocument/2006/relationships/tags" Target="../tags/tag90.xml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26.png"/><Relationship Id="rId5" Type="http://schemas.openxmlformats.org/officeDocument/2006/relationships/tags" Target="../tags/tag96.xml"/><Relationship Id="rId10" Type="http://schemas.openxmlformats.org/officeDocument/2006/relationships/image" Target="../media/image25.png"/><Relationship Id="rId4" Type="http://schemas.openxmlformats.org/officeDocument/2006/relationships/tags" Target="../tags/tag95.xml"/><Relationship Id="rId9" Type="http://schemas.openxmlformats.org/officeDocument/2006/relationships/image" Target="../media/image2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101.xml"/><Relationship Id="rId7" Type="http://schemas.openxmlformats.org/officeDocument/2006/relationships/image" Target="../media/image27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8.xml"/><Relationship Id="rId5" Type="http://schemas.openxmlformats.org/officeDocument/2006/relationships/tags" Target="../tags/tag103.xml"/><Relationship Id="rId10" Type="http://schemas.openxmlformats.org/officeDocument/2006/relationships/image" Target="../media/image30.png"/><Relationship Id="rId4" Type="http://schemas.openxmlformats.org/officeDocument/2006/relationships/tags" Target="../tags/tag102.xm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12" Type="http://schemas.openxmlformats.org/officeDocument/2006/relationships/image" Target="../media/image32.gif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image" Target="../media/image32.png"/><Relationship Id="rId5" Type="http://schemas.openxmlformats.org/officeDocument/2006/relationships/tags" Target="../tags/tag108.xml"/><Relationship Id="rId10" Type="http://schemas.openxmlformats.org/officeDocument/2006/relationships/image" Target="../media/image31.png"/><Relationship Id="rId4" Type="http://schemas.openxmlformats.org/officeDocument/2006/relationships/tags" Target="../tags/tag107.xml"/><Relationship Id="rId9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hyperlink" Target="https://www.sciencedirect.com/science/article/pii/S0888327016305556" TargetMode="External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tags" Target="../tags/tag125.xml"/><Relationship Id="rId11" Type="http://schemas.openxmlformats.org/officeDocument/2006/relationships/tags" Target="../tags/tag130.xml"/><Relationship Id="rId5" Type="http://schemas.openxmlformats.org/officeDocument/2006/relationships/tags" Target="../tags/tag124.xml"/><Relationship Id="rId15" Type="http://schemas.openxmlformats.org/officeDocument/2006/relationships/image" Target="../media/image35.png"/><Relationship Id="rId10" Type="http://schemas.openxmlformats.org/officeDocument/2006/relationships/tags" Target="../tags/tag129.xml"/><Relationship Id="rId4" Type="http://schemas.openxmlformats.org/officeDocument/2006/relationships/tags" Target="../tags/tag123.xml"/><Relationship Id="rId9" Type="http://schemas.openxmlformats.org/officeDocument/2006/relationships/tags" Target="../tags/tag128.xml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slideLayout" Target="../slideLayouts/slideLayout8.xml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2" Type="http://schemas.openxmlformats.org/officeDocument/2006/relationships/tags" Target="../tags/tag132.xml"/><Relationship Id="rId16" Type="http://schemas.openxmlformats.org/officeDocument/2006/relationships/image" Target="../media/image36.gif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5" Type="http://schemas.openxmlformats.org/officeDocument/2006/relationships/image" Target="../media/image221.png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hyperlink" Target="https://www.sciencedirect.com/science/article/pii/S0022460X12004415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image" Target="../media/image37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image" Target="../media/image220.png"/><Relationship Id="rId2" Type="http://schemas.openxmlformats.org/officeDocument/2006/relationships/tags" Target="../tags/tag144.xml"/><Relationship Id="rId16" Type="http://schemas.openxmlformats.org/officeDocument/2006/relationships/hyperlink" Target="https://www.cambridge.org/core/books/explorations-in-timefrequency-analysis/26200FF9B4924911583C41CBDF767367" TargetMode="Externa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slideLayout" Target="../slideLayouts/slideLayout8.xml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tags" Target="../tags/tag169.xml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12" Type="http://schemas.openxmlformats.org/officeDocument/2006/relationships/tags" Target="../tags/tag168.xml"/><Relationship Id="rId2" Type="http://schemas.openxmlformats.org/officeDocument/2006/relationships/tags" Target="../tags/tag158.xml"/><Relationship Id="rId16" Type="http://schemas.openxmlformats.org/officeDocument/2006/relationships/image" Target="../media/image39.png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tags" Target="../tags/tag167.xml"/><Relationship Id="rId5" Type="http://schemas.openxmlformats.org/officeDocument/2006/relationships/tags" Target="../tags/tag161.xml"/><Relationship Id="rId15" Type="http://schemas.openxmlformats.org/officeDocument/2006/relationships/image" Target="../media/image38.png"/><Relationship Id="rId10" Type="http://schemas.openxmlformats.org/officeDocument/2006/relationships/tags" Target="../tags/tag166.xml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4" Type="http://schemas.openxmlformats.org/officeDocument/2006/relationships/tags" Target="../tags/tag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12" Type="http://schemas.openxmlformats.org/officeDocument/2006/relationships/image" Target="../media/image41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image" Target="../media/image40.png"/><Relationship Id="rId5" Type="http://schemas.openxmlformats.org/officeDocument/2006/relationships/tags" Target="../tags/tag174.xml"/><Relationship Id="rId10" Type="http://schemas.openxmlformats.org/officeDocument/2006/relationships/image" Target="../media/image1.png"/><Relationship Id="rId4" Type="http://schemas.openxmlformats.org/officeDocument/2006/relationships/tags" Target="../tags/tag173.xml"/><Relationship Id="rId9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Relationship Id="rId4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83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10" Type="http://schemas.openxmlformats.org/officeDocument/2006/relationships/image" Target="../media/image3.png"/><Relationship Id="rId4" Type="http://schemas.openxmlformats.org/officeDocument/2006/relationships/tags" Target="../tags/tag184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6.emf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5.jpg"/><Relationship Id="rId2" Type="http://schemas.openxmlformats.org/officeDocument/2006/relationships/tags" Target="../tags/tag14.xml"/><Relationship Id="rId16" Type="http://schemas.openxmlformats.org/officeDocument/2006/relationships/image" Target="../media/image9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17.xml"/><Relationship Id="rId15" Type="http://schemas.openxmlformats.org/officeDocument/2006/relationships/image" Target="../media/image8.png"/><Relationship Id="rId10" Type="http://schemas.openxmlformats.org/officeDocument/2006/relationships/tags" Target="../tags/tag22.xml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11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10.gif"/><Relationship Id="rId5" Type="http://schemas.openxmlformats.org/officeDocument/2006/relationships/tags" Target="../tags/tag27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slideLayout" Target="../slideLayouts/slideLayout8.xml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tags" Target="../tags/tag41.xml"/><Relationship Id="rId2" Type="http://schemas.openxmlformats.org/officeDocument/2006/relationships/tags" Target="../tags/tag33.xml"/><Relationship Id="rId16" Type="http://schemas.openxmlformats.org/officeDocument/2006/relationships/image" Target="../media/image14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0.xml"/><Relationship Id="rId5" Type="http://schemas.openxmlformats.org/officeDocument/2006/relationships/tags" Target="../tags/tag36.xml"/><Relationship Id="rId15" Type="http://schemas.openxmlformats.org/officeDocument/2006/relationships/image" Target="../media/image13.jpeg"/><Relationship Id="rId10" Type="http://schemas.openxmlformats.org/officeDocument/2006/relationships/video" Target="../media/media1.mp4"/><Relationship Id="rId4" Type="http://schemas.openxmlformats.org/officeDocument/2006/relationships/tags" Target="../tags/tag35.xml"/><Relationship Id="rId9" Type="http://schemas.microsoft.com/office/2007/relationships/media" Target="../media/media1.mp4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slideLayout" Target="../slideLayouts/slideLayout8.xml"/><Relationship Id="rId18" Type="http://schemas.openxmlformats.org/officeDocument/2006/relationships/diagramColors" Target="../diagrams/colors1.xml"/><Relationship Id="rId3" Type="http://schemas.openxmlformats.org/officeDocument/2006/relationships/tags" Target="../tags/tag44.xml"/><Relationship Id="rId7" Type="http://schemas.microsoft.com/office/2007/relationships/media" Target="../media/media2.mp4"/><Relationship Id="rId12" Type="http://schemas.openxmlformats.org/officeDocument/2006/relationships/tags" Target="../tags/tag51.xml"/><Relationship Id="rId17" Type="http://schemas.openxmlformats.org/officeDocument/2006/relationships/diagramQuickStyle" Target="../diagrams/quickStyle1.xml"/><Relationship Id="rId2" Type="http://schemas.openxmlformats.org/officeDocument/2006/relationships/tags" Target="../tags/tag43.xml"/><Relationship Id="rId16" Type="http://schemas.openxmlformats.org/officeDocument/2006/relationships/diagramLayout" Target="../diagrams/layout1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0.xml"/><Relationship Id="rId5" Type="http://schemas.openxmlformats.org/officeDocument/2006/relationships/tags" Target="../tags/tag46.xml"/><Relationship Id="rId15" Type="http://schemas.openxmlformats.org/officeDocument/2006/relationships/diagramData" Target="../diagrams/data1.xml"/><Relationship Id="rId10" Type="http://schemas.openxmlformats.org/officeDocument/2006/relationships/tags" Target="../tags/tag49.xml"/><Relationship Id="rId19" Type="http://schemas.microsoft.com/office/2007/relationships/diagramDrawing" Target="../diagrams/drawing1.xml"/><Relationship Id="rId4" Type="http://schemas.openxmlformats.org/officeDocument/2006/relationships/tags" Target="../tags/tag45.xml"/><Relationship Id="rId9" Type="http://schemas.openxmlformats.org/officeDocument/2006/relationships/tags" Target="../tags/tag48.xml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8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17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image" Target="../media/image16.png"/><Relationship Id="rId5" Type="http://schemas.openxmlformats.org/officeDocument/2006/relationships/tags" Target="../tags/tag5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55.xml"/><Relationship Id="rId9" Type="http://schemas.openxmlformats.org/officeDocument/2006/relationships/tags" Target="../tags/tag6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hyperlink" Target="https://www.sciencedirect.com/science/article/pii/S0888327015004525" TargetMode="Externa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20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19.png"/><Relationship Id="rId5" Type="http://schemas.openxmlformats.org/officeDocument/2006/relationships/tags" Target="../tags/tag65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77.xml"/><Relationship Id="rId13" Type="http://schemas.openxmlformats.org/officeDocument/2006/relationships/image" Target="../media/image21.png"/><Relationship Id="rId3" Type="http://schemas.openxmlformats.org/officeDocument/2006/relationships/tags" Target="../tags/tag72.xml"/><Relationship Id="rId7" Type="http://schemas.openxmlformats.org/officeDocument/2006/relationships/tags" Target="../tags/tag76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tags" Target="../tags/tag75.xml"/><Relationship Id="rId11" Type="http://schemas.openxmlformats.org/officeDocument/2006/relationships/tags" Target="../tags/tag80.xml"/><Relationship Id="rId5" Type="http://schemas.openxmlformats.org/officeDocument/2006/relationships/tags" Target="../tags/tag74.xml"/><Relationship Id="rId15" Type="http://schemas.openxmlformats.org/officeDocument/2006/relationships/image" Target="../media/image23.png"/><Relationship Id="rId10" Type="http://schemas.openxmlformats.org/officeDocument/2006/relationships/tags" Target="../tags/tag79.xml"/><Relationship Id="rId4" Type="http://schemas.openxmlformats.org/officeDocument/2006/relationships/tags" Target="../tags/tag73.xml"/><Relationship Id="rId9" Type="http://schemas.openxmlformats.org/officeDocument/2006/relationships/tags" Target="../tags/tag78.xml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0AF38-26DF-48B3-952C-4A9091D6863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887" y="1185163"/>
            <a:ext cx="12181113" cy="1929531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latin typeface="Calibri"/>
                <a:ea typeface="Calibri"/>
                <a:cs typeface="Calibri"/>
              </a:rPr>
              <a:t>Rotating Machines diagnosis with Time-Frequency Analysis: Focus on Helicopter Gearboxes</a:t>
            </a:r>
          </a:p>
        </p:txBody>
      </p:sp>
      <p:pic>
        <p:nvPicPr>
          <p:cNvPr id="5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B90AFCC-CBA7-4339-690F-EFB897C750D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30392" y="90291"/>
            <a:ext cx="2743200" cy="765096"/>
          </a:xfrm>
          <a:prstGeom prst="rect">
            <a:avLst/>
          </a:prstGeom>
        </p:spPr>
      </p:pic>
      <p:pic>
        <p:nvPicPr>
          <p:cNvPr id="7" name="Image 7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02D284C3-9340-D91A-E5D8-85FF2BD3870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396184" y="-116003"/>
            <a:ext cx="2743200" cy="1211720"/>
          </a:xfrm>
          <a:prstGeom prst="rect">
            <a:avLst/>
          </a:prstGeom>
        </p:spPr>
      </p:pic>
      <p:pic>
        <p:nvPicPr>
          <p:cNvPr id="8" name="Image 8" descr="Une image contenant texte, Police, carte de visite, logo&#10;&#10;Description générée automatiquement">
            <a:extLst>
              <a:ext uri="{FF2B5EF4-FFF2-40B4-BE49-F238E27FC236}">
                <a16:creationId xmlns:a16="http://schemas.microsoft.com/office/drawing/2014/main" id="{5BCEBEB7-954F-89D7-9C4E-8EAFABE1F41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5375" y="45503"/>
            <a:ext cx="1915886" cy="97477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38E82A-EDEE-E5AB-FC3F-60C11BEDE2C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886" y="4539343"/>
            <a:ext cx="121811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666666"/>
                </a:solidFill>
                <a:latin typeface="Arial"/>
                <a:cs typeface="Arial"/>
              </a:rPr>
              <a:t>Anas Had</a:t>
            </a:r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5946999-71AD-2FDC-1479-2B3BE73B694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24400" y="5377543"/>
            <a:ext cx="274320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b="1">
                <a:latin typeface="Calibri"/>
              </a:rPr>
              <a:t>LASPI</a:t>
            </a:r>
            <a:br>
              <a:rPr lang="fr-FR" sz="2200" b="1" dirty="0">
                <a:latin typeface="Calibri"/>
              </a:rPr>
            </a:br>
            <a:r>
              <a:rPr lang="fr-FR" sz="800" b="1" dirty="0">
                <a:latin typeface="Calibri"/>
              </a:rPr>
              <a:t> </a:t>
            </a:r>
            <a:br>
              <a:rPr lang="fr-FR" sz="2200" b="1" dirty="0">
                <a:latin typeface="Calibri"/>
              </a:rPr>
            </a:br>
            <a:r>
              <a:rPr lang="fr-FR" sz="2200" b="1" dirty="0">
                <a:latin typeface="Calibri"/>
              </a:rPr>
              <a:t>UJM - Saint Etienne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17E333-2025-15B4-1762-224DD0150A0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724400" y="3624943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latin typeface="Calibri"/>
              </a:rPr>
              <a:t>10 November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C9BC2-FF27-42BC-845A-167E5157869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E70E1CC-A797-CBE4-22EF-3D2461D40A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18408" y="2839300"/>
            <a:ext cx="7049116" cy="373955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Time-frequency fault map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71457" y="2923372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933936-EF0C-D0D9-E839-AD27FD00697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9878251" y="2328194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F59F49-782C-1EE8-1523-9D41CCCAB96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Short-Time Fourier Transform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727526-9FA3-D1AB-1F44-A92E66D8700C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9878251" y="3100197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7735959" y="516599"/>
            <a:ext cx="4291110" cy="4127390"/>
            <a:chOff x="7297846" y="369115"/>
            <a:chExt cx="4291110" cy="4127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Time synchronous Averaging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304372" y="3256678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STFT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304372" y="4028574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Compute the variance of STFT maps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034BC1CD-6FFD-B398-72A7-CAF65A359B6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20750" y="1796119"/>
            <a:ext cx="7180991" cy="109465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Objectif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:</a:t>
            </a:r>
            <a:r>
              <a:rPr lang="en-US" dirty="0"/>
              <a:t> </a:t>
            </a:r>
            <a:r>
              <a:rPr lang="en-US" sz="2200" dirty="0">
                <a:solidFill>
                  <a:srgbClr val="000000"/>
                </a:solidFill>
                <a:latin typeface="NimbusSanL-Regu"/>
              </a:rPr>
              <a:t>The variance of the STFT maps highlights the regions where the variability is maximum due to a different planet passing close to the sensor.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87C392-ACC0-2305-6B7D-C200CAD1E615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>
          <a:xfrm>
            <a:off x="9884777" y="3872093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videoplayback">
            <a:hlinkClick r:id="" action="ppaction://media"/>
            <a:extLst>
              <a:ext uri="{FF2B5EF4-FFF2-40B4-BE49-F238E27FC236}">
                <a16:creationId xmlns:a16="http://schemas.microsoft.com/office/drawing/2014/main" id="{0EB5F8E1-9914-8E18-C0FE-C543F6820384}"/>
              </a:ext>
            </a:extLst>
          </p:cNvPr>
          <p:cNvPicPr>
            <a:picLocks noChangeAspect="1"/>
          </p:cNvPicPr>
          <p:nvPr>
            <a:videoFile r:link="rId12"/>
            <p:custDataLst>
              <p:tags r:id="rId13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 rotWithShape="1">
          <a:blip r:embed="rId16"/>
          <a:srcRect l="29634" r="29137" b="12120"/>
          <a:stretch/>
        </p:blipFill>
        <p:spPr>
          <a:xfrm>
            <a:off x="8791575" y="4893761"/>
            <a:ext cx="1608969" cy="190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61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linearization of time-frequency fault map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1601" y="2002877"/>
            <a:ext cx="4983285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linearization method  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CB6AAF4-6C2E-4770-B347-0007B324570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67408" y="1813397"/>
            <a:ext cx="10812030" cy="4387945"/>
            <a:chOff x="767408" y="1813397"/>
            <a:chExt cx="10812030" cy="43879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EACCF429-3C15-4B49-9BD2-8ED0C0DC3BFD}"/>
                    </a:ext>
                  </a:extLst>
                </p:cNvPr>
                <p:cNvSpPr/>
                <p:nvPr/>
              </p:nvSpPr>
              <p:spPr>
                <a:xfrm>
                  <a:off x="767408" y="1813397"/>
                  <a:ext cx="3030643" cy="1051416"/>
                </a:xfrm>
                <a:prstGeom prst="roundRect">
                  <a:avLst/>
                </a:prstGeom>
                <a:ln w="38100">
                  <a:solidFill>
                    <a:srgbClr val="1853D8"/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rgbClr val="000000"/>
                      </a:solidFill>
                      <a:latin typeface="NimbusSanL-Regu"/>
                    </a:rPr>
                    <a:t>Determine the </a:t>
                  </a:r>
                  <a14:m>
                    <m:oMath xmlns:m="http://schemas.openxmlformats.org/officeDocument/2006/math"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a14:m>
                  <a:r>
                    <a:rPr lang="en-US" sz="2000" dirty="0">
                      <a:solidFill>
                        <a:srgbClr val="000000"/>
                      </a:solidFill>
                      <a:latin typeface="NimbusSanL-Regu"/>
                    </a:rPr>
                    <a:t> highest points in the map</a:t>
                  </a:r>
                  <a:endParaRPr lang="en-US" sz="2000" dirty="0"/>
                </a:p>
              </p:txBody>
            </p:sp>
          </mc:Choice>
          <mc:Fallback xmlns=""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EACCF429-3C15-4B49-9BD2-8ED0C0DC3B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408" y="1813397"/>
                  <a:ext cx="3030643" cy="1051416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38100">
                  <a:solidFill>
                    <a:srgbClr val="1853D8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A61D981-188F-4887-BDB7-1D8B79881031}"/>
                </a:ext>
              </a:extLst>
            </p:cNvPr>
            <p:cNvSpPr/>
            <p:nvPr/>
          </p:nvSpPr>
          <p:spPr>
            <a:xfrm>
              <a:off x="8097582" y="1900393"/>
              <a:ext cx="3481856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Create a new class and select a reference point (max)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63C90D1-96E1-49BC-B940-B6971C507146}"/>
                </a:ext>
              </a:extLst>
            </p:cNvPr>
            <p:cNvSpPr/>
            <p:nvPr/>
          </p:nvSpPr>
          <p:spPr>
            <a:xfrm>
              <a:off x="8625040" y="3714233"/>
              <a:ext cx="2440578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NimbusSanL-Regu"/>
                </a:rPr>
                <a:t>Assign nearby points the same class as the reference point</a:t>
              </a:r>
              <a:endParaRPr lang="en-US" sz="2000" dirty="0"/>
            </a:p>
          </p:txBody>
        </p:sp>
        <p:sp>
          <p:nvSpPr>
            <p:cNvPr id="38" name="Flowchart: Preparation 37">
              <a:extLst>
                <a:ext uri="{FF2B5EF4-FFF2-40B4-BE49-F238E27FC236}">
                  <a16:creationId xmlns:a16="http://schemas.microsoft.com/office/drawing/2014/main" id="{1E76B0CA-7138-4F83-9788-38EAAA02B14A}"/>
                </a:ext>
              </a:extLst>
            </p:cNvPr>
            <p:cNvSpPr/>
            <p:nvPr/>
          </p:nvSpPr>
          <p:spPr>
            <a:xfrm>
              <a:off x="8534688" y="5149925"/>
              <a:ext cx="2621281" cy="1051417"/>
            </a:xfrm>
            <a:prstGeom prst="flowChartPreparation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NimbusSanL-Regu"/>
                </a:rPr>
                <a:t>More nearby points ?</a:t>
              </a:r>
              <a:endParaRPr lang="en-US" sz="2000" dirty="0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CA53BE6-3D09-4732-9E6C-4CE93980E113}"/>
                </a:ext>
              </a:extLst>
            </p:cNvPr>
            <p:cNvSpPr/>
            <p:nvPr/>
          </p:nvSpPr>
          <p:spPr>
            <a:xfrm>
              <a:off x="6153415" y="3496375"/>
              <a:ext cx="1938978" cy="1316275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NimbusSanL-Regu"/>
                </a:rPr>
                <a:t>Define the previous points as reference points.</a:t>
              </a:r>
              <a:endParaRPr lang="en-US" sz="2000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4869817-8130-4603-9630-F2F997408507}"/>
                </a:ext>
              </a:extLst>
            </p:cNvPr>
            <p:cNvCxnSpPr>
              <a:cxnSpLocks/>
              <a:stCxn id="27" idx="3"/>
              <a:endCxn id="33" idx="1"/>
            </p:cNvCxnSpPr>
            <p:nvPr/>
          </p:nvCxnSpPr>
          <p:spPr>
            <a:xfrm>
              <a:off x="3798051" y="2339105"/>
              <a:ext cx="4299531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4A2D28C-6000-47EB-B333-A10B6EA6FA08}"/>
                </a:ext>
              </a:extLst>
            </p:cNvPr>
            <p:cNvCxnSpPr>
              <a:cxnSpLocks/>
              <a:stCxn id="33" idx="2"/>
              <a:endCxn id="36" idx="0"/>
            </p:cNvCxnSpPr>
            <p:nvPr/>
          </p:nvCxnSpPr>
          <p:spPr>
            <a:xfrm>
              <a:off x="9838510" y="2777816"/>
              <a:ext cx="6819" cy="93641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6DDBFC2-77C6-435B-A5BA-BDE08FAB7184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9845329" y="4591656"/>
              <a:ext cx="0" cy="55826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2D160CE0-D944-447E-A46B-0EFBB53C5B0D}"/>
                </a:ext>
              </a:extLst>
            </p:cNvPr>
            <p:cNvCxnSpPr>
              <a:cxnSpLocks/>
              <a:endCxn id="12" idx="2"/>
            </p:cNvCxnSpPr>
            <p:nvPr/>
          </p:nvCxnSpPr>
          <p:spPr>
            <a:xfrm rot="10800000">
              <a:off x="7122904" y="4812650"/>
              <a:ext cx="1411784" cy="862984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6D57C8E6-1883-4AE3-9382-CF2469AA7F78}"/>
                </a:ext>
              </a:extLst>
            </p:cNvPr>
            <p:cNvCxnSpPr>
              <a:cxnSpLocks/>
              <a:stCxn id="12" idx="3"/>
              <a:endCxn id="36" idx="1"/>
            </p:cNvCxnSpPr>
            <p:nvPr/>
          </p:nvCxnSpPr>
          <p:spPr>
            <a:xfrm flipV="1">
              <a:off x="8092393" y="4152945"/>
              <a:ext cx="532647" cy="15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2" name="Flowchart: Preparation 91">
              <a:extLst>
                <a:ext uri="{FF2B5EF4-FFF2-40B4-BE49-F238E27FC236}">
                  <a16:creationId xmlns:a16="http://schemas.microsoft.com/office/drawing/2014/main" id="{CB336318-8CF5-4252-803C-7A5E36048538}"/>
                </a:ext>
              </a:extLst>
            </p:cNvPr>
            <p:cNvSpPr/>
            <p:nvPr/>
          </p:nvSpPr>
          <p:spPr>
            <a:xfrm>
              <a:off x="3253340" y="3607896"/>
              <a:ext cx="2697946" cy="1073631"/>
            </a:xfrm>
            <a:prstGeom prst="flowChartPreparation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All the points are assigned to a class? </a:t>
              </a:r>
            </a:p>
          </p:txBody>
        </p:sp>
        <p:cxnSp>
          <p:nvCxnSpPr>
            <p:cNvPr id="94" name="Connector: Elbow 93">
              <a:extLst>
                <a:ext uri="{FF2B5EF4-FFF2-40B4-BE49-F238E27FC236}">
                  <a16:creationId xmlns:a16="http://schemas.microsoft.com/office/drawing/2014/main" id="{62D23D10-7EF6-413D-99B0-14B1D0F063EA}"/>
                </a:ext>
              </a:extLst>
            </p:cNvPr>
            <p:cNvCxnSpPr>
              <a:cxnSpLocks/>
              <a:endCxn id="92" idx="2"/>
            </p:cNvCxnSpPr>
            <p:nvPr/>
          </p:nvCxnSpPr>
          <p:spPr>
            <a:xfrm rot="10800000">
              <a:off x="4602314" y="4681528"/>
              <a:ext cx="3932375" cy="994107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666C15A-2699-43FA-82EA-6EA66CE793A1}"/>
                </a:ext>
              </a:extLst>
            </p:cNvPr>
            <p:cNvSpPr txBox="1"/>
            <p:nvPr/>
          </p:nvSpPr>
          <p:spPr>
            <a:xfrm>
              <a:off x="7357653" y="4986433"/>
              <a:ext cx="781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dk1"/>
                  </a:solidFill>
                </a:rPr>
                <a:t>Yes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CAF2B0C9-7931-420B-9782-ED9756CC097B}"/>
                </a:ext>
              </a:extLst>
            </p:cNvPr>
            <p:cNvSpPr txBox="1"/>
            <p:nvPr/>
          </p:nvSpPr>
          <p:spPr>
            <a:xfrm>
              <a:off x="3923571" y="4916306"/>
              <a:ext cx="781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dk1"/>
                  </a:solidFill>
                </a:rPr>
                <a:t>No</a:t>
              </a:r>
            </a:p>
          </p:txBody>
        </p:sp>
        <p:cxnSp>
          <p:nvCxnSpPr>
            <p:cNvPr id="106" name="Connector: Elbow 105">
              <a:extLst>
                <a:ext uri="{FF2B5EF4-FFF2-40B4-BE49-F238E27FC236}">
                  <a16:creationId xmlns:a16="http://schemas.microsoft.com/office/drawing/2014/main" id="{E0E51FEB-D80D-421B-80C2-7184310A5CD3}"/>
                </a:ext>
              </a:extLst>
            </p:cNvPr>
            <p:cNvCxnSpPr>
              <a:cxnSpLocks/>
              <a:stCxn id="92" idx="0"/>
              <a:endCxn id="33" idx="1"/>
            </p:cNvCxnSpPr>
            <p:nvPr/>
          </p:nvCxnSpPr>
          <p:spPr>
            <a:xfrm rot="5400000" flipH="1" flipV="1">
              <a:off x="5715552" y="1225867"/>
              <a:ext cx="1268791" cy="3495269"/>
            </a:xfrm>
            <a:prstGeom prst="bentConnector2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A1487171-6FE3-4E25-BACF-5B61E1818EAD}"/>
                </a:ext>
              </a:extLst>
            </p:cNvPr>
            <p:cNvSpPr txBox="1"/>
            <p:nvPr/>
          </p:nvSpPr>
          <p:spPr>
            <a:xfrm>
              <a:off x="3923571" y="2820925"/>
              <a:ext cx="781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dk1"/>
                  </a:solidFill>
                </a:rPr>
                <a:t>No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E164F4D6-1657-4D94-9BF3-9F41322D50C4}"/>
                </a:ext>
              </a:extLst>
            </p:cNvPr>
            <p:cNvCxnSpPr>
              <a:cxnSpLocks/>
              <a:stCxn id="92" idx="1"/>
              <a:endCxn id="127" idx="3"/>
            </p:cNvCxnSpPr>
            <p:nvPr/>
          </p:nvCxnSpPr>
          <p:spPr>
            <a:xfrm flipH="1" flipV="1">
              <a:off x="2637187" y="4144711"/>
              <a:ext cx="616153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Rectangle: Rounded Corners 126">
              <a:extLst>
                <a:ext uri="{FF2B5EF4-FFF2-40B4-BE49-F238E27FC236}">
                  <a16:creationId xmlns:a16="http://schemas.microsoft.com/office/drawing/2014/main" id="{C4872185-CC37-4985-AB70-1D2CF8CF114C}"/>
                </a:ext>
              </a:extLst>
            </p:cNvPr>
            <p:cNvSpPr/>
            <p:nvPr/>
          </p:nvSpPr>
          <p:spPr>
            <a:xfrm>
              <a:off x="767408" y="3619003"/>
              <a:ext cx="1869779" cy="1051416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End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76DF9C8B-0C77-4C11-8A40-E08E27DE1AAE}"/>
                </a:ext>
              </a:extLst>
            </p:cNvPr>
            <p:cNvSpPr txBox="1"/>
            <p:nvPr/>
          </p:nvSpPr>
          <p:spPr>
            <a:xfrm>
              <a:off x="2744602" y="3732878"/>
              <a:ext cx="7815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dk1"/>
                  </a:solidFill>
                </a:rPr>
                <a:t>Yes</a:t>
              </a:r>
            </a:p>
          </p:txBody>
        </p:sp>
      </p:grpSp>
      <p:pic>
        <p:nvPicPr>
          <p:cNvPr id="155" name="Picture 154">
            <a:extLst>
              <a:ext uri="{FF2B5EF4-FFF2-40B4-BE49-F238E27FC236}">
                <a16:creationId xmlns:a16="http://schemas.microsoft.com/office/drawing/2014/main" id="{B8E58A92-26ED-4C71-B8F3-E55FC61C8C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rcRect/>
          <a:stretch/>
        </p:blipFill>
        <p:spPr>
          <a:xfrm>
            <a:off x="6034907" y="2088406"/>
            <a:ext cx="5833472" cy="4012752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6D307D17-7DB0-47C6-B772-320C3ED2A9E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/>
          <a:stretch/>
        </p:blipFill>
        <p:spPr>
          <a:xfrm>
            <a:off x="177331" y="2088406"/>
            <a:ext cx="5844751" cy="40447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034D0-3851-D8C9-C43F-86863F329AB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28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proposed indicator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Steps</a:t>
            </a:r>
          </a:p>
        </p:txBody>
      </p:sp>
      <p:grpSp>
        <p:nvGrpSpPr>
          <p:cNvPr id="7" name="Groupe 28">
            <a:extLst>
              <a:ext uri="{FF2B5EF4-FFF2-40B4-BE49-F238E27FC236}">
                <a16:creationId xmlns:a16="http://schemas.microsoft.com/office/drawing/2014/main" id="{659323D1-BBC7-418D-9CC2-83355D2C2DF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884303" y="2431575"/>
            <a:ext cx="5210281" cy="3699806"/>
            <a:chOff x="6945929" y="2176600"/>
            <a:chExt cx="5246071" cy="3845404"/>
          </a:xfrm>
        </p:grpSpPr>
        <p:grpSp>
          <p:nvGrpSpPr>
            <p:cNvPr id="8" name="Groupe 17">
              <a:extLst>
                <a:ext uri="{FF2B5EF4-FFF2-40B4-BE49-F238E27FC236}">
                  <a16:creationId xmlns:a16="http://schemas.microsoft.com/office/drawing/2014/main" id="{35AD42A5-D6CB-4A72-8877-B79C77CF412C}"/>
                </a:ext>
              </a:extLst>
            </p:cNvPr>
            <p:cNvGrpSpPr/>
            <p:nvPr/>
          </p:nvGrpSpPr>
          <p:grpSpPr>
            <a:xfrm>
              <a:off x="6945929" y="2199684"/>
              <a:ext cx="5246071" cy="3822320"/>
              <a:chOff x="6945929" y="2199684"/>
              <a:chExt cx="5246071" cy="3822320"/>
            </a:xfrm>
          </p:grpSpPr>
          <p:pic>
            <p:nvPicPr>
              <p:cNvPr id="13" name="Image 3">
                <a:extLst>
                  <a:ext uri="{FF2B5EF4-FFF2-40B4-BE49-F238E27FC236}">
                    <a16:creationId xmlns:a16="http://schemas.microsoft.com/office/drawing/2014/main" id="{49A80479-91A8-4831-A1A6-AC0DE4A1F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45929" y="2199684"/>
                <a:ext cx="5246071" cy="3822320"/>
              </a:xfrm>
              <a:prstGeom prst="rect">
                <a:avLst/>
              </a:prstGeom>
            </p:spPr>
          </p:pic>
          <p:sp>
            <p:nvSpPr>
              <p:cNvPr id="14" name="ZoneTexte 5">
                <a:extLst>
                  <a:ext uri="{FF2B5EF4-FFF2-40B4-BE49-F238E27FC236}">
                    <a16:creationId xmlns:a16="http://schemas.microsoft.com/office/drawing/2014/main" id="{4698086D-45EA-4B5F-A11A-E824C64FE01F}"/>
                  </a:ext>
                </a:extLst>
              </p:cNvPr>
              <p:cNvSpPr txBox="1"/>
              <p:nvPr/>
            </p:nvSpPr>
            <p:spPr>
              <a:xfrm>
                <a:off x="9359802" y="3875643"/>
                <a:ext cx="499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S2</a:t>
                </a:r>
              </a:p>
            </p:txBody>
          </p:sp>
          <p:sp>
            <p:nvSpPr>
              <p:cNvPr id="15" name="ZoneTexte 20">
                <a:extLst>
                  <a:ext uri="{FF2B5EF4-FFF2-40B4-BE49-F238E27FC236}">
                    <a16:creationId xmlns:a16="http://schemas.microsoft.com/office/drawing/2014/main" id="{12FA4FFE-EFAE-4F1F-94FD-D5F558F0924B}"/>
                  </a:ext>
                </a:extLst>
              </p:cNvPr>
              <p:cNvSpPr txBox="1"/>
              <p:nvPr/>
            </p:nvSpPr>
            <p:spPr>
              <a:xfrm>
                <a:off x="10644914" y="3875643"/>
                <a:ext cx="499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S3</a:t>
                </a:r>
              </a:p>
            </p:txBody>
          </p:sp>
          <p:sp>
            <p:nvSpPr>
              <p:cNvPr id="16" name="ZoneTexte 21">
                <a:extLst>
                  <a:ext uri="{FF2B5EF4-FFF2-40B4-BE49-F238E27FC236}">
                    <a16:creationId xmlns:a16="http://schemas.microsoft.com/office/drawing/2014/main" id="{553FD4A5-74F5-4A42-AA4C-E80BE54CA750}"/>
                  </a:ext>
                </a:extLst>
              </p:cNvPr>
              <p:cNvSpPr txBox="1"/>
              <p:nvPr/>
            </p:nvSpPr>
            <p:spPr>
              <a:xfrm>
                <a:off x="8070925" y="3843377"/>
                <a:ext cx="49914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S1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18">
                  <a:extLst>
                    <a:ext uri="{FF2B5EF4-FFF2-40B4-BE49-F238E27FC236}">
                      <a16:creationId xmlns:a16="http://schemas.microsoft.com/office/drawing/2014/main" id="{EBD340D6-8241-4167-A0AE-386006EDA58A}"/>
                    </a:ext>
                  </a:extLst>
                </p:cNvPr>
                <p:cNvSpPr txBox="1"/>
                <p:nvPr/>
              </p:nvSpPr>
              <p:spPr>
                <a:xfrm>
                  <a:off x="6992475" y="2185433"/>
                  <a:ext cx="2118626" cy="42470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Spot at </a:t>
                  </a:r>
                  <a14:m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BE" b="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fr-BE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fr-FR" i="1" dirty="0"/>
                </a:p>
              </p:txBody>
            </p:sp>
          </mc:Choice>
          <mc:Fallback xmlns="">
            <p:sp>
              <p:nvSpPr>
                <p:cNvPr id="9" name="ZoneTexte 18">
                  <a:extLst>
                    <a:ext uri="{FF2B5EF4-FFF2-40B4-BE49-F238E27FC236}">
                      <a16:creationId xmlns:a16="http://schemas.microsoft.com/office/drawing/2014/main" id="{EBD340D6-8241-4167-A0AE-386006EDA5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2475" y="2185433"/>
                  <a:ext cx="2118626" cy="424703"/>
                </a:xfrm>
                <a:prstGeom prst="roundRect">
                  <a:avLst/>
                </a:prstGeom>
                <a:blipFill>
                  <a:blip r:embed="rId8"/>
                  <a:stretch>
                    <a:fillRect l="-1149" t="-1429" b="-1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ZoneTexte 24">
                  <a:extLst>
                    <a:ext uri="{FF2B5EF4-FFF2-40B4-BE49-F238E27FC236}">
                      <a16:creationId xmlns:a16="http://schemas.microsoft.com/office/drawing/2014/main" id="{DA6D5B69-B46D-4DA8-97C2-42ADFEC7AC12}"/>
                    </a:ext>
                  </a:extLst>
                </p:cNvPr>
                <p:cNvSpPr txBox="1"/>
                <p:nvPr/>
              </p:nvSpPr>
              <p:spPr>
                <a:xfrm>
                  <a:off x="9810178" y="2176600"/>
                  <a:ext cx="1105848" cy="408623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Spot at </a:t>
                  </a:r>
                  <a14:m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fr-FR" i="1" dirty="0"/>
                </a:p>
              </p:txBody>
            </p:sp>
          </mc:Choice>
          <mc:Fallback xmlns="">
            <p:sp>
              <p:nvSpPr>
                <p:cNvPr id="10" name="ZoneTexte 24">
                  <a:extLst>
                    <a:ext uri="{FF2B5EF4-FFF2-40B4-BE49-F238E27FC236}">
                      <a16:creationId xmlns:a16="http://schemas.microsoft.com/office/drawing/2014/main" id="{DA6D5B69-B46D-4DA8-97C2-42ADFEC7AC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0178" y="2176600"/>
                  <a:ext cx="1105848" cy="408623"/>
                </a:xfrm>
                <a:prstGeom prst="roundRect">
                  <a:avLst/>
                </a:prstGeom>
                <a:blipFill>
                  <a:blip r:embed="rId9"/>
                  <a:stretch>
                    <a:fillRect l="-2186" t="-1493" b="-194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Connecteur droit avec flèche 25">
              <a:extLst>
                <a:ext uri="{FF2B5EF4-FFF2-40B4-BE49-F238E27FC236}">
                  <a16:creationId xmlns:a16="http://schemas.microsoft.com/office/drawing/2014/main" id="{8BB8307A-B89D-4E20-B8AB-75998384E433}"/>
                </a:ext>
              </a:extLst>
            </p:cNvPr>
            <p:cNvCxnSpPr>
              <a:stCxn id="9" idx="2"/>
            </p:cNvCxnSpPr>
            <p:nvPr/>
          </p:nvCxnSpPr>
          <p:spPr>
            <a:xfrm>
              <a:off x="8051787" y="2610137"/>
              <a:ext cx="396177" cy="88369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avec flèche 29">
              <a:extLst>
                <a:ext uri="{FF2B5EF4-FFF2-40B4-BE49-F238E27FC236}">
                  <a16:creationId xmlns:a16="http://schemas.microsoft.com/office/drawing/2014/main" id="{37670EFC-F631-4B63-8BB9-0D4CC3C72FA5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10363102" y="2585223"/>
              <a:ext cx="281813" cy="90860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ontent Placeholder 5">
                <a:extLst>
                  <a:ext uri="{FF2B5EF4-FFF2-40B4-BE49-F238E27FC236}">
                    <a16:creationId xmlns:a16="http://schemas.microsoft.com/office/drawing/2014/main" id="{41C7A83C-52C2-449A-9264-DB0A38E854B7}"/>
                  </a:ext>
                </a:extLst>
              </p:cNvPr>
              <p:cNvSpPr txBox="1">
                <a:spLocks/>
              </p:cNvSpPr>
              <p:nvPr>
                <p:custDataLst>
                  <p:tags r:id="rId5"/>
                </p:custDataLst>
              </p:nvPr>
            </p:nvSpPr>
            <p:spPr>
              <a:xfrm>
                <a:off x="316496" y="1991560"/>
                <a:ext cx="7020345" cy="457983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For two adjacent binarized maps :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Compute the intersection between the two surfaces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2=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1∩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Compute the </a:t>
                </a:r>
                <a:r>
                  <a:rPr lang="en-US" sz="2000" dirty="0">
                    <a:solidFill>
                      <a:srgbClr val="FF0000"/>
                    </a:solidFill>
                    <a:latin typeface="NimbusSanL-Regu"/>
                  </a:rPr>
                  <a:t>symmetric difference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B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1 ∆ </m:t>
                      </m:r>
                      <m:r>
                        <a:rPr lang="fr-B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BE" sz="1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2=</m:t>
                      </m:r>
                      <m:d>
                        <m:dPr>
                          <m:ctrlPr>
                            <a:rPr lang="fr-BE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fr-BE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1∪</m:t>
                          </m:r>
                          <m:r>
                            <a:rPr lang="fr-BE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fr-BE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e>
                      </m:d>
                      <m:r>
                        <a:rPr lang="fr-BE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\</m:t>
                      </m:r>
                      <m:r>
                        <m:rPr>
                          <m:lit/>
                        </m:rPr>
                        <a:rPr lang="fr-BE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fr-BE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BE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1∩</m:t>
                      </m:r>
                      <m:r>
                        <a:rPr lang="fr-BE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fr-BE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2)</m:t>
                      </m:r>
                    </m:oMath>
                  </m:oMathPara>
                </a14:m>
                <a:endParaRPr lang="en-US" sz="1800" dirty="0">
                  <a:solidFill>
                    <a:srgbClr val="000000"/>
                  </a:solidFill>
                  <a:latin typeface="NimbusSanL-Regu"/>
                </a:endParaRPr>
              </a:p>
              <a:p>
                <a:pPr marL="457200" indent="-457200">
                  <a:buFont typeface="+mj-lt"/>
                  <a:buAutoNum type="arabicPeriod" startAt="3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Compute :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BE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2 −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 ∆ 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fr-B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  <a:p>
                <a:pPr lvl="1"/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: Spot moves or deforms → no anisotropy. </a:t>
                </a:r>
              </a:p>
              <a:p>
                <a:pPr lvl="1"/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: Spot is fixed → presence of anisotropy.</a:t>
                </a: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Compute the indicator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𝐶𝐼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BE" sz="20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0,[</m:t>
                              </m:r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𝐶𝐼</m:t>
                              </m:r>
                              <m:d>
                                <m:dPr>
                                  <m:ctrlPr>
                                    <a:rPr lang="fr-BE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BE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fr-BE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BE" sz="2000" b="0" i="0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  <m:r>
                                    <a:rPr lang="fr-BE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  <a:p>
                <a:pPr marL="457200" indent="-457200">
                  <a:buFont typeface="+mj-lt"/>
                  <a:buAutoNum type="arabicPeriod" startAt="3"/>
                </a:pPr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</p:txBody>
          </p:sp>
        </mc:Choice>
        <mc:Fallback xmlns="">
          <p:sp>
            <p:nvSpPr>
              <p:cNvPr id="43" name="Content Placeholder 5">
                <a:extLst>
                  <a:ext uri="{FF2B5EF4-FFF2-40B4-BE49-F238E27FC236}">
                    <a16:creationId xmlns:a16="http://schemas.microsoft.com/office/drawing/2014/main" id="{41C7A83C-52C2-449A-9264-DB0A38E854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96" y="1991560"/>
                <a:ext cx="7020345" cy="4579837"/>
              </a:xfrm>
              <a:prstGeom prst="rect">
                <a:avLst/>
              </a:prstGeom>
              <a:blipFill>
                <a:blip r:embed="rId10"/>
                <a:stretch>
                  <a:fillRect l="-2257" t="-5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6591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37505-DDFD-82B2-D06C-BA0577EA401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18384" y="1149365"/>
            <a:ext cx="5273615" cy="570863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problem with the proposed map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3FBB5A0-6848-4A83-B5B4-8A2A41539065}"/>
                  </a:ext>
                </a:extLst>
              </p:cNvPr>
              <p:cNvSpPr>
                <a:spLocks noGrp="1"/>
              </p:cNvSpPr>
              <p:nvPr>
                <p:ph idx="1"/>
                <p:custDataLst>
                  <p:tags r:id="rId3"/>
                </p:custDataLst>
              </p:nvPr>
            </p:nvSpPr>
            <p:spPr>
              <a:xfrm>
                <a:off x="305435" y="1637752"/>
                <a:ext cx="6341124" cy="4809086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/>
                  <a:t> </a:t>
                </a:r>
                <a:r>
                  <a:rPr lang="en-US" sz="2400" b="1" dirty="0"/>
                  <a:t>Problems</a:t>
                </a:r>
                <a:r>
                  <a:rPr lang="en-US" sz="1800" dirty="0"/>
                  <a:t> :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Presence of several black spots in TF map.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The black spot divide the energetic spots into two.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Performance degradation du the black spots.</a:t>
                </a:r>
              </a:p>
              <a:p>
                <a:r>
                  <a:rPr lang="en-US" sz="2400" b="1" dirty="0"/>
                  <a:t> Cause :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Variance of STFTs maps </a:t>
                </a:r>
                <a14:m>
                  <m:oMath xmlns:m="http://schemas.openxmlformats.org/officeDocument/2006/math">
                    <m:r>
                      <a:rPr lang="fr-B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Similar to the spectrogram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The STFT parameters :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 The window and its length </a:t>
                </a:r>
                <a14:m>
                  <m:oMath xmlns:m="http://schemas.openxmlformats.org/officeDocument/2006/math">
                    <m:r>
                      <a:rPr lang="fr-B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 Spectral content overlapping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Other causes ? 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3FBB5A0-6848-4A83-B5B4-8A2A415390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5435" y="1637752"/>
                <a:ext cx="6341124" cy="4809086"/>
              </a:xfrm>
              <a:blipFill>
                <a:blip r:embed="rId11"/>
                <a:stretch>
                  <a:fillRect l="-2308" t="-7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Black holes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E931CEC-CD1E-94D5-95E1-BB81F6FA2E5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20027769">
            <a:off x="8755811" y="2260121"/>
            <a:ext cx="310551" cy="396815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CD6B789-7FB9-5E9C-146C-8790D3F83EE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20027769">
            <a:off x="8770187" y="5000442"/>
            <a:ext cx="310551" cy="396815"/>
          </a:xfrm>
          <a:prstGeom prst="ellipse">
            <a:avLst/>
          </a:prstGeom>
          <a:noFill/>
          <a:ln w="28575"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E60AF7-A1CE-4B4B-866A-8E45FE6D470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43683" y="1149365"/>
            <a:ext cx="5719113" cy="5198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034D0-3851-D8C9-C43F-86863F329AB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91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problem with the proposed map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3FBB5A0-6848-4A83-B5B4-8A2A41539065}"/>
                  </a:ext>
                </a:extLst>
              </p:cNvPr>
              <p:cNvSpPr>
                <a:spLocks noGrp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305435" y="1782128"/>
                <a:ext cx="11678018" cy="480908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Let’s consider </a:t>
                </a:r>
                <a14:m>
                  <m:oMath xmlns:m="http://schemas.openxmlformats.org/officeDocument/2006/math">
                    <m:r>
                      <a:rPr lang="fr-B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B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𝑚𝑠</m:t>
                        </m:r>
                      </m:sub>
                    </m:sSub>
                    <m:d>
                      <m:dPr>
                        <m:ctrlP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fr-B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𝑓𝑎𝑢𝑙𝑡</m:t>
                        </m:r>
                      </m:sub>
                    </m:sSub>
                    <m:d>
                      <m:dPr>
                        <m:ctrlP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 </a:t>
                </a: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where :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𝑚𝑠</m:t>
                        </m:r>
                      </m:sub>
                    </m:sSub>
                    <m:d>
                      <m:dPr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is periodic with the carrier revolution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𝑓𝑎𝑢𝑙𝑡</m:t>
                        </m:r>
                      </m:sub>
                    </m:sSub>
                    <m:d>
                      <m:dPr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is the contribution of the anisotropic planet gear</a:t>
                </a:r>
              </a:p>
              <a:p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The STFT is a linear transformation 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𝑆𝑇𝐹</m:t>
                      </m:r>
                      <m:sSub>
                        <m:sSubPr>
                          <m:ctrlP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𝑆𝑇𝐹</m:t>
                      </m:r>
                      <m:sSub>
                        <m:sSubPr>
                          <m:ctrlP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𝑚𝑠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B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fr-B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𝑆𝑇𝐹</m:t>
                      </m:r>
                      <m:sSub>
                        <m:sSubPr>
                          <m:ctrlP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sSub>
                            <m:sSubPr>
                              <m:ctrlP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B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𝑓𝑎𝑢𝑙𝑡</m:t>
                              </m:r>
                            </m:sub>
                          </m:sSub>
                        </m:sub>
                      </m:sSub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B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B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fr-B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fr-B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  <a:p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The variance with respect to the carrier revolution :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𝕍</m:t>
                        </m:r>
                      </m:e>
                      <m:sub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𝑆𝑇𝐹</m:t>
                        </m:r>
                        <m:sSub>
                          <m:sSubPr>
                            <m:ctrlP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BE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BE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fr-BE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fr-B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BE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BE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𝑆𝑇𝐹</m:t>
                                </m:r>
                                <m:sSub>
                                  <m:sSubPr>
                                    <m:ctrlP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BE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fr-BE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𝑆𝑇𝐹</m:t>
                                </m:r>
                                <m:sSub>
                                  <m:sSubPr>
                                    <m:ctrlP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𝑚𝑠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fr-BE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fr-BE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BE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BE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𝑆𝑇𝐹</m:t>
                                </m:r>
                                <m:sSub>
                                  <m:sSubPr>
                                    <m:ctrlP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𝑓𝑎𝑢𝑙𝑡</m:t>
                                        </m:r>
                                      </m:sub>
                                    </m:sSub>
                                  </m:sub>
                                </m:sSub>
                                <m:d>
                                  <m:dPr>
                                    <m:ctrlP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fr-BE" sz="20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fr-BE" sz="20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BE" sz="2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  <m:sup>
                            <m:r>
                              <a:rPr lang="fr-BE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  <a:p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The variance of the STFT maps suffers from the same problems as the spectrogram </a:t>
                </a:r>
                <a14:m>
                  <m:oMath xmlns:m="http://schemas.openxmlformats.org/officeDocument/2006/math">
                    <m:r>
                      <a:rPr lang="fr-B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Interferences due to the quadratic superposition.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3FBB5A0-6848-4A83-B5B4-8A2A415390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  <p:custDataLst>
                  <p:tags r:id="rId2"/>
                </p:custDataLst>
              </p:nvPr>
            </p:nvSpPr>
            <p:spPr>
              <a:xfrm>
                <a:off x="305435" y="1782128"/>
                <a:ext cx="11678018" cy="4809086"/>
              </a:xfrm>
              <a:blipFill>
                <a:blip r:embed="rId6"/>
                <a:stretch>
                  <a:fillRect l="-1253" t="-3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Variance of STFT maps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034D0-3851-D8C9-C43F-86863F329AB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6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problem with the proposed map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18408" y="1922424"/>
            <a:ext cx="10399117" cy="4809086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  <a:r>
              <a:rPr lang="en-US" sz="2400" b="1" dirty="0"/>
              <a:t>Solutions</a:t>
            </a:r>
            <a:r>
              <a:rPr lang="en-US" sz="1800" dirty="0"/>
              <a:t>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NimbusSanL-Regu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Chose another Time-Frequency Representation with better TF resolution: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NimbusSanL-Regu"/>
              </a:rPr>
              <a:t> Use a TFR from the Cohen class to attenuate interferences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NimbusSanL-Regu"/>
              </a:rPr>
              <a:t> Reduce the interference by reducing the number of components in signal: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NimbusSanL-Regu"/>
              </a:rPr>
              <a:t> Filtering around the frequencies of interest</a:t>
            </a:r>
          </a:p>
          <a:p>
            <a:r>
              <a:rPr lang="en-US" sz="2400" b="1" dirty="0"/>
              <a:t> Improvement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NimbusSanL-Regu"/>
              </a:rPr>
              <a:t> Reduce the resonance phenomena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NimbusSanL-Regu"/>
              </a:rPr>
              <a:t> Spectral whitening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NimbusSanL-Regu"/>
              </a:rPr>
              <a:t> Focus on a region of interest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rgbClr val="000000"/>
                </a:solidFill>
                <a:latin typeface="NimbusSanL-Regu"/>
              </a:rPr>
              <a:t> Use the Zoom-</a:t>
            </a:r>
            <a:r>
              <a:rPr lang="en-US" sz="1800" dirty="0" err="1">
                <a:solidFill>
                  <a:srgbClr val="000000"/>
                </a:solidFill>
                <a:latin typeface="NimbusSanL-Regu"/>
              </a:rPr>
              <a:t>fft</a:t>
            </a:r>
            <a:r>
              <a:rPr lang="en-US" sz="1800" dirty="0">
                <a:solidFill>
                  <a:srgbClr val="000000"/>
                </a:solidFill>
                <a:latin typeface="NimbusSanL-Regu"/>
              </a:rPr>
              <a:t> technique to accelerate the TF maps computation.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Black holes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F034D0-3851-D8C9-C43F-86863F329AB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358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1743" y="291919"/>
            <a:ext cx="10058400" cy="677673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Improved time-frequency map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71457" y="2923372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35959" y="516599"/>
            <a:ext cx="4284584" cy="5661022"/>
            <a:chOff x="7297846" y="369115"/>
            <a:chExt cx="4284584" cy="56610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Time synchronous Averaging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BAB1F90-2463-4838-A054-6F4BD98D9F5C}"/>
                </a:ext>
              </a:extLst>
            </p:cNvPr>
            <p:cNvSpPr/>
            <p:nvPr/>
          </p:nvSpPr>
          <p:spPr>
            <a:xfrm>
              <a:off x="7297846" y="3252880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Spectral Whitening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2A077D4-7B83-475A-9D09-5EE9BAD33E78}"/>
                </a:ext>
              </a:extLst>
            </p:cNvPr>
            <p:cNvSpPr/>
            <p:nvPr/>
          </p:nvSpPr>
          <p:spPr>
            <a:xfrm>
              <a:off x="7297846" y="4020978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Filtering around fault frequencies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297846" y="4792981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SPWVD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297846" y="5562206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Compute the mean of all the SPWVD 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8B1F04-A2F8-4115-B40D-53F633A85E6E}"/>
              </a:ext>
            </a:extLst>
          </p:cNvPr>
          <p:cNvCxnSpPr>
            <a:cxnSpLocks/>
            <a:stCxn id="25" idx="2"/>
            <a:endCxn id="26" idx="0"/>
          </p:cNvCxnSpPr>
          <p:nvPr>
            <p:custDataLst>
              <p:tags r:id="rId5"/>
            </p:custDataLst>
          </p:nvPr>
        </p:nvCxnSpPr>
        <p:spPr>
          <a:xfrm>
            <a:off x="9878251" y="2328194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7280" y="1149365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Spectral Whitening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267878D8-30BB-4738-87AB-C990972B2E78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60648" y="5404891"/>
            <a:ext cx="6803927" cy="84993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Benefits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:  modify the spectral characteristics of a signal to make it more "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white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" or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evenly distributed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across the frequency spectrum.</a:t>
            </a:r>
          </a:p>
        </p:txBody>
      </p:sp>
      <p:sp>
        <p:nvSpPr>
          <p:cNvPr id="36" name="ZoneTexte 4">
            <a:extLst>
              <a:ext uri="{FF2B5EF4-FFF2-40B4-BE49-F238E27FC236}">
                <a16:creationId xmlns:a16="http://schemas.microsoft.com/office/drawing/2014/main" id="{F5EB757E-4A5B-4283-96DE-E0775B53C28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57" y="6301364"/>
            <a:ext cx="71842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hlinkClick r:id="rId13"/>
              </a:rPr>
              <a:t>Randall, R. B. (2017). A history of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  <a:hlinkClick r:id="rId13"/>
              </a:rPr>
              <a:t>cepstrum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hlinkClick r:id="rId13"/>
              </a:rPr>
              <a:t> analysis and its application to mechanical problems.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hlinkClick r:id="rId13"/>
              </a:rPr>
              <a:t>Mechanical Systems and Signal Processing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hlinkClick r:id="rId13"/>
              </a:rPr>
              <a:t>, 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  <a:hlinkClick r:id="rId13"/>
              </a:rPr>
              <a:t>97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  <a:hlinkClick r:id="rId13"/>
              </a:rPr>
              <a:t>, 3-19.</a:t>
            </a:r>
            <a:endParaRPr lang="en-US" sz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A77BAC-59AF-4269-8187-B926889B0923}"/>
              </a:ext>
            </a:extLst>
          </p:cNvPr>
          <p:cNvCxnSpPr>
            <a:cxnSpLocks/>
            <a:stCxn id="26" idx="2"/>
            <a:endCxn id="28" idx="0"/>
          </p:cNvCxnSpPr>
          <p:nvPr>
            <p:custDataLst>
              <p:tags r:id="rId9"/>
            </p:custDataLst>
          </p:nvPr>
        </p:nvCxnSpPr>
        <p:spPr>
          <a:xfrm>
            <a:off x="9878251" y="3100197"/>
            <a:ext cx="0" cy="300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794BE69-E980-4C7E-825D-B3835A0EA007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25844" y="1788022"/>
            <a:ext cx="6853007" cy="3570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068AF-D7DF-4EBE-8671-05B6624763D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5"/>
          <a:srcRect b="4806"/>
          <a:stretch/>
        </p:blipFill>
        <p:spPr>
          <a:xfrm>
            <a:off x="36987" y="1620852"/>
            <a:ext cx="7318684" cy="368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71457" y="2923372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735959" y="516599"/>
            <a:ext cx="4284584" cy="5661022"/>
            <a:chOff x="7297846" y="369115"/>
            <a:chExt cx="4284584" cy="56610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Time synchronous Averaging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BAB1F90-2463-4838-A054-6F4BD98D9F5C}"/>
                </a:ext>
              </a:extLst>
            </p:cNvPr>
            <p:cNvSpPr/>
            <p:nvPr/>
          </p:nvSpPr>
          <p:spPr>
            <a:xfrm>
              <a:off x="7297846" y="3252880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Spectral Whitening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2A077D4-7B83-475A-9D09-5EE9BAD33E78}"/>
                </a:ext>
              </a:extLst>
            </p:cNvPr>
            <p:cNvSpPr/>
            <p:nvPr/>
          </p:nvSpPr>
          <p:spPr>
            <a:xfrm>
              <a:off x="7297846" y="4020978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Filtering around fault frequencies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297846" y="4792981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SPWVD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297846" y="5562206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Compute the mean of all the SPWVD 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8B1F04-A2F8-4115-B40D-53F633A85E6E}"/>
              </a:ext>
            </a:extLst>
          </p:cNvPr>
          <p:cNvCxnSpPr>
            <a:cxnSpLocks/>
            <a:stCxn id="25" idx="2"/>
            <a:endCxn id="26" idx="0"/>
          </p:cNvCxnSpPr>
          <p:nvPr>
            <p:custDataLst>
              <p:tags r:id="rId4"/>
            </p:custDataLst>
          </p:nvPr>
        </p:nvCxnSpPr>
        <p:spPr>
          <a:xfrm>
            <a:off x="9878251" y="2328194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97280" y="1149365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Filtering around fault frequencies (Model) 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267878D8-30BB-4738-87AB-C990972B2E7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62268" y="3548411"/>
            <a:ext cx="6803927" cy="26518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NimbusSanL-Regu"/>
              </a:rPr>
              <a:t>Benefits</a:t>
            </a:r>
            <a:r>
              <a:rPr lang="en-US" sz="1800" dirty="0">
                <a:solidFill>
                  <a:srgbClr val="000000"/>
                </a:solidFill>
                <a:latin typeface="NimbusSanL-Regu"/>
              </a:rPr>
              <a:t> :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- Sensitivity to </a:t>
            </a:r>
            <a:r>
              <a:rPr lang="en-US" sz="1800" b="1" dirty="0">
                <a:solidFill>
                  <a:srgbClr val="000000"/>
                </a:solidFill>
                <a:latin typeface="NimbusSanL-Regu"/>
              </a:rPr>
              <a:t>only planet gears anisotropy</a:t>
            </a:r>
            <a:r>
              <a:rPr lang="en-US" sz="1800" dirty="0">
                <a:solidFill>
                  <a:srgbClr val="000000"/>
                </a:solidFill>
                <a:latin typeface="NimbusSanL-Regu"/>
              </a:rPr>
              <a:t>.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- Sensitivity to </a:t>
            </a:r>
            <a:r>
              <a:rPr lang="en-US" sz="1800" b="1" dirty="0">
                <a:solidFill>
                  <a:srgbClr val="000000"/>
                </a:solidFill>
                <a:latin typeface="NimbusSanL-Regu"/>
              </a:rPr>
              <a:t>incipient planet gears anisotropy</a:t>
            </a:r>
            <a:r>
              <a:rPr lang="en-US" sz="1800" dirty="0">
                <a:solidFill>
                  <a:srgbClr val="000000"/>
                </a:solidFill>
                <a:latin typeface="NimbusSanL-Regu"/>
              </a:rPr>
              <a:t>. 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Method :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- Set all other Fourier coefficients besides the fault frequencies to zero in the spectrum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.</a:t>
            </a:r>
          </a:p>
        </p:txBody>
      </p:sp>
      <p:sp>
        <p:nvSpPr>
          <p:cNvPr id="36" name="ZoneTexte 4">
            <a:extLst>
              <a:ext uri="{FF2B5EF4-FFF2-40B4-BE49-F238E27FC236}">
                <a16:creationId xmlns:a16="http://schemas.microsoft.com/office/drawing/2014/main" id="{F5EB757E-4A5B-4283-96DE-E0775B53C28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57" y="6301364"/>
            <a:ext cx="71842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4"/>
              </a:rPr>
              <a:t>Feng, Z., &amp;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4"/>
              </a:rPr>
              <a:t>Zuo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4"/>
              </a:rPr>
              <a:t>, M. J. (2012). Vibration signal models for fault diagnosis of planetary gearboxes.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4"/>
              </a:rPr>
              <a:t>Journal of Sound and Vibration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4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4"/>
              </a:rPr>
              <a:t>331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4"/>
              </a:rPr>
              <a:t>(22), 4919-4939.</a:t>
            </a:r>
            <a:endParaRPr lang="en-US" sz="12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A77BAC-59AF-4269-8187-B926889B0923}"/>
              </a:ext>
            </a:extLst>
          </p:cNvPr>
          <p:cNvCxnSpPr>
            <a:cxnSpLocks/>
            <a:stCxn id="26" idx="2"/>
            <a:endCxn id="28" idx="0"/>
          </p:cNvCxnSpPr>
          <p:nvPr>
            <p:custDataLst>
              <p:tags r:id="rId8"/>
            </p:custDataLst>
          </p:nvPr>
        </p:nvCxnSpPr>
        <p:spPr>
          <a:xfrm>
            <a:off x="9878251" y="3100197"/>
            <a:ext cx="0" cy="300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A33355-2D4D-4934-B0C6-D07CBE48B080}"/>
              </a:ext>
            </a:extLst>
          </p:cNvPr>
          <p:cNvCxnSpPr>
            <a:cxnSpLocks/>
            <a:stCxn id="28" idx="2"/>
            <a:endCxn id="30" idx="0"/>
          </p:cNvCxnSpPr>
          <p:nvPr>
            <p:custDataLst>
              <p:tags r:id="rId9"/>
            </p:custDataLst>
          </p:nvPr>
        </p:nvCxnSpPr>
        <p:spPr>
          <a:xfrm>
            <a:off x="9878251" y="3868295"/>
            <a:ext cx="0" cy="300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75138300-E36B-4537-B949-7D7F6824AB4D}"/>
                  </a:ext>
                </a:extLst>
              </p:cNvPr>
              <p:cNvSpPr txBox="1">
                <a:spLocks/>
              </p:cNvSpPr>
              <p:nvPr>
                <p:custDataLst>
                  <p:tags r:id="rId10"/>
                </p:custDataLst>
              </p:nvPr>
            </p:nvSpPr>
            <p:spPr>
              <a:xfrm>
                <a:off x="260648" y="1934061"/>
                <a:ext cx="4284584" cy="1562243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Fault</a:t>
                </a:r>
                <a:r>
                  <a:rPr lang="en-US" sz="1800" b="1" dirty="0">
                    <a:solidFill>
                      <a:srgbClr val="000000"/>
                    </a:solidFill>
                    <a:latin typeface="NimbusSanL-Regu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on</a:t>
                </a:r>
                <a:r>
                  <a:rPr lang="en-US" sz="1800" b="1" dirty="0">
                    <a:solidFill>
                      <a:srgbClr val="000000"/>
                    </a:solidFill>
                    <a:latin typeface="NimbusSanL-Regu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NimbusSanL-Regu"/>
                  </a:rPr>
                  <a:t>the</a:t>
                </a:r>
                <a:r>
                  <a:rPr lang="en-US" sz="1800" b="1" dirty="0">
                    <a:solidFill>
                      <a:srgbClr val="000000"/>
                    </a:solidFill>
                    <a:latin typeface="NimbusSanL-Regu"/>
                  </a:rPr>
                  <a:t> planet gear : </a:t>
                </a:r>
                <a:endParaRPr lang="en-US" sz="1800" b="1" i="1" dirty="0">
                  <a:solidFill>
                    <a:srgbClr val="000000"/>
                  </a:solidFill>
                  <a:latin typeface="NimbusSanL-Regu"/>
                </a:endParaRPr>
              </a:p>
              <a:p>
                <a:pPr marL="201168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B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sSub>
                      <m:sSub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fr-FR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B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f>
                      <m:f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BE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800" dirty="0"/>
                  <a:t> </a:t>
                </a: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80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fr-FR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FR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lin"/>
                              <m:ctrlPr>
                                <a:rPr lang="fr-FR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BE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BE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fr-FR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800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fr-BE" sz="1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BE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den>
                          </m:f>
                          <m:r>
                            <a:rPr lang="fr-FR" sz="18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ℤ</m:t>
                              </m:r>
                            </m:e>
                            <m:sup>
                              <m:r>
                                <a:rPr lang="fr-FR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2" name="Content Placeholder 5">
                <a:extLst>
                  <a:ext uri="{FF2B5EF4-FFF2-40B4-BE49-F238E27FC236}">
                    <a16:creationId xmlns:a16="http://schemas.microsoft.com/office/drawing/2014/main" id="{75138300-E36B-4537-B949-7D7F6824A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48" y="1934061"/>
                <a:ext cx="4284584" cy="1562243"/>
              </a:xfrm>
              <a:prstGeom prst="rect">
                <a:avLst/>
              </a:prstGeom>
              <a:blipFill>
                <a:blip r:embed="rId15"/>
                <a:stretch>
                  <a:fillRect l="-1280" t="-1167" b="-2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7">
            <a:extLst>
              <a:ext uri="{FF2B5EF4-FFF2-40B4-BE49-F238E27FC236}">
                <a16:creationId xmlns:a16="http://schemas.microsoft.com/office/drawing/2014/main" id="{839767EB-012B-4A0C-9E66-B5D3EF339D4F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6"/>
          <a:srcRect l="18126" t="3753" r="15149" b="7232"/>
          <a:stretch/>
        </p:blipFill>
        <p:spPr>
          <a:xfrm>
            <a:off x="4456042" y="1712324"/>
            <a:ext cx="2306973" cy="2155971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80422451-98C6-F620-EA26-6EFEF1C14AC0}"/>
              </a:ext>
            </a:extLst>
          </p:cNvPr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21743" y="291919"/>
            <a:ext cx="10058400" cy="677673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Improved time-frequency map </a:t>
            </a:r>
          </a:p>
        </p:txBody>
      </p:sp>
    </p:spTree>
    <p:extLst>
      <p:ext uri="{BB962C8B-B14F-4D97-AF65-F5344CB8AC3E}">
        <p14:creationId xmlns:p14="http://schemas.microsoft.com/office/powerpoint/2010/main" val="1558284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2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1601" y="2002877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735959" y="516599"/>
            <a:ext cx="4284584" cy="5661022"/>
            <a:chOff x="7297846" y="369115"/>
            <a:chExt cx="4284584" cy="56610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Time synchronous Averaging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BAB1F90-2463-4838-A054-6F4BD98D9F5C}"/>
                </a:ext>
              </a:extLst>
            </p:cNvPr>
            <p:cNvSpPr/>
            <p:nvPr/>
          </p:nvSpPr>
          <p:spPr>
            <a:xfrm>
              <a:off x="7297846" y="3252880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Spectral Whitening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2A077D4-7B83-475A-9D09-5EE9BAD33E78}"/>
                </a:ext>
              </a:extLst>
            </p:cNvPr>
            <p:cNvSpPr/>
            <p:nvPr/>
          </p:nvSpPr>
          <p:spPr>
            <a:xfrm>
              <a:off x="7297846" y="4020978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Filtering around fault frequencies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297846" y="4792981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SPWVD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297846" y="5562206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Compute the mean of all the SPWVD 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8B1F04-A2F8-4115-B40D-53F633A85E6E}"/>
              </a:ext>
            </a:extLst>
          </p:cNvPr>
          <p:cNvCxnSpPr>
            <a:cxnSpLocks/>
            <a:stCxn id="25" idx="2"/>
            <a:endCxn id="26" idx="0"/>
          </p:cNvCxnSpPr>
          <p:nvPr>
            <p:custDataLst>
              <p:tags r:id="rId4"/>
            </p:custDataLst>
          </p:nvPr>
        </p:nvCxnSpPr>
        <p:spPr>
          <a:xfrm>
            <a:off x="9878251" y="2328194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Smoothed Pseudo Wigner-Ville Distribution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267878D8-30BB-4738-87AB-C990972B2E7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79662" y="5451482"/>
            <a:ext cx="7020345" cy="8499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Tradeoff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:</a:t>
            </a:r>
            <a:r>
              <a:rPr lang="en-US" dirty="0"/>
              <a:t> Time-frequency resolution VS Cross-terms interference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.</a:t>
            </a:r>
          </a:p>
        </p:txBody>
      </p:sp>
      <p:sp>
        <p:nvSpPr>
          <p:cNvPr id="36" name="ZoneTexte 4">
            <a:extLst>
              <a:ext uri="{FF2B5EF4-FFF2-40B4-BE49-F238E27FC236}">
                <a16:creationId xmlns:a16="http://schemas.microsoft.com/office/drawing/2014/main" id="{F5EB757E-4A5B-4283-96DE-E0775B53C28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97726" y="6308338"/>
            <a:ext cx="718421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Flandrin, P. (2018). Explorations in time-frequency analysis. Cambridge University Press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A77BAC-59AF-4269-8187-B926889B0923}"/>
              </a:ext>
            </a:extLst>
          </p:cNvPr>
          <p:cNvCxnSpPr>
            <a:cxnSpLocks/>
            <a:stCxn id="26" idx="2"/>
            <a:endCxn id="28" idx="0"/>
          </p:cNvCxnSpPr>
          <p:nvPr>
            <p:custDataLst>
              <p:tags r:id="rId8"/>
            </p:custDataLst>
          </p:nvPr>
        </p:nvCxnSpPr>
        <p:spPr>
          <a:xfrm>
            <a:off x="9878251" y="3100197"/>
            <a:ext cx="0" cy="300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A33355-2D4D-4934-B0C6-D07CBE48B080}"/>
              </a:ext>
            </a:extLst>
          </p:cNvPr>
          <p:cNvCxnSpPr>
            <a:cxnSpLocks/>
            <a:stCxn id="28" idx="2"/>
            <a:endCxn id="30" idx="0"/>
          </p:cNvCxnSpPr>
          <p:nvPr>
            <p:custDataLst>
              <p:tags r:id="rId9"/>
            </p:custDataLst>
          </p:nvPr>
        </p:nvCxnSpPr>
        <p:spPr>
          <a:xfrm>
            <a:off x="9878251" y="3868295"/>
            <a:ext cx="0" cy="300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54E63C-7DF1-4F9B-999C-6FB3561ED682}"/>
                  </a:ext>
                </a:extLst>
              </p:cNvPr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41748" y="3853493"/>
                <a:ext cx="7496171" cy="14748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𝑆𝑃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nary>
                              <m:nary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b="1" i="1" smtClean="0">
                                    <a:solidFill>
                                      <a:srgbClr val="056400"/>
                                    </a:solidFill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  <m:d>
                                  <m:dPr>
                                    <m:ctrlPr>
                                      <a:rPr lang="en-US" b="1" i="1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</m:d>
                                <m:nary>
                                  <m:nary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fr-BE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fr-BE" b="0" i="1" smtClean="0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fr-BE" b="0" i="1" smtClean="0"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1853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𝒈</m:t>
                                    </m:r>
                                    <m:d>
                                      <m:dPr>
                                        <m:ctrlPr>
                                          <a:rPr lang="en-US" b="1" i="1" smtClean="0">
                                            <a:solidFill>
                                              <a:srgbClr val="1853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 i="1">
                                            <a:solidFill>
                                              <a:srgbClr val="1853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𝒔</m:t>
                                        </m:r>
                                        <m:r>
                                          <a:rPr lang="en-US" b="1">
                                            <a:solidFill>
                                              <a:srgbClr val="1853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b="1" i="1">
                                            <a:solidFill>
                                              <a:srgbClr val="1853D8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𝒕</m:t>
                                        </m:r>
                                      </m:e>
                                    </m: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type m:val="lin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num>
                                          <m:den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type m:val="lin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num>
                                          <m:den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en-US" b="1" i="1" smtClean="0">
                                        <a:solidFill>
                                          <a:srgbClr val="1853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fr-BE" b="1" i="1" smtClean="0">
                                        <a:solidFill>
                                          <a:srgbClr val="1853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𝒔</m:t>
                                    </m:r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rgbClr val="836967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sup>
                                    </m:sSup>
                                    <m:r>
                                      <a:rPr lang="en-US" b="1" i="1" smtClean="0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𝒅</m:t>
                                    </m:r>
                                    <m:r>
                                      <a:rPr lang="fr-BE" b="1" i="1" smtClean="0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  <m:r>
                                      <a:rPr lang="fr-BE" b="0" i="1" smtClean="0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nary>
                              </m:e>
                            </m:nary>
                          </m:e>
                        </m:mr>
                        <m:mr>
                          <m:e/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𝑆𝑃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BE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fr-BE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nary>
                              <m:naryPr>
                                <m:ctrlP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en-US" b="1" i="1" smtClean="0">
                                    <a:solidFill>
                                      <a:srgbClr val="1853D8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  <m:d>
                                  <m:dPr>
                                    <m:ctrlPr>
                                      <a:rPr lang="en-US" b="1" i="1">
                                        <a:solidFill>
                                          <a:srgbClr val="1853D8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srgbClr val="1853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𝝉</m:t>
                                    </m:r>
                                    <m:r>
                                      <a:rPr lang="en-US" b="1">
                                        <a:solidFill>
                                          <a:srgbClr val="1853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>
                                        <a:solidFill>
                                          <a:srgbClr val="1853D8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e>
                                </m:d>
                                <m:r>
                                  <a:rPr lang="en-US" b="1" i="1" smtClean="0">
                                    <a:solidFill>
                                      <a:srgbClr val="056400"/>
                                    </a:solidFill>
                                    <a:latin typeface="Cambria Math" panose="02040503050406030204" pitchFamily="18" charset="0"/>
                                  </a:rPr>
                                  <m:t>𝑯</m:t>
                                </m:r>
                                <m:d>
                                  <m:dPr>
                                    <m:ctrlPr>
                                      <a:rPr lang="en-US" b="1" i="1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𝒇</m:t>
                                    </m:r>
                                    <m:r>
                                      <a:rPr lang="en-US" b="1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b="1" i="1">
                                        <a:solidFill>
                                          <a:srgbClr val="0564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</m:d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  <m:r>
                                  <a:rPr lang="fr-BE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nary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054E63C-7DF1-4F9B-999C-6FB3561ED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8" y="3853493"/>
                <a:ext cx="7496171" cy="147482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36774E7B-98EE-400F-8F1A-488C153D4066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361600" y="1756553"/>
            <a:ext cx="6803927" cy="192832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The SPWVD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is a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time-frequency representation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that provides a detailed analysis of a signal's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energy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distribution in both time and frequency domains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.</a:t>
            </a:r>
          </a:p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SPWVD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uses independent windows to smooth Wigner-Ville Distribution in time and frequency.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D6EDDE-AB1B-432A-84A0-11D666B8BA6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1457" y="1704072"/>
            <a:ext cx="7458111" cy="3635829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0279035-0B0C-4EF9-8A61-5938EB611A7B}"/>
              </a:ext>
            </a:extLst>
          </p:cNvPr>
          <p:cNvCxnSpPr>
            <a:cxnSpLocks/>
            <a:stCxn id="30" idx="2"/>
            <a:endCxn id="31" idx="0"/>
          </p:cNvCxnSpPr>
          <p:nvPr>
            <p:custDataLst>
              <p:tags r:id="rId13"/>
            </p:custDataLst>
          </p:nvPr>
        </p:nvCxnSpPr>
        <p:spPr>
          <a:xfrm>
            <a:off x="9878251" y="4636393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:a16="http://schemas.microsoft.com/office/drawing/2014/main" id="{17EBAFBB-F2B4-A489-F7E9-4DC8D7BCA766}"/>
              </a:ext>
            </a:extLst>
          </p:cNvPr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721743" y="291919"/>
            <a:ext cx="10058400" cy="677673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Improved time-frequency map </a:t>
            </a:r>
          </a:p>
        </p:txBody>
      </p:sp>
    </p:spTree>
    <p:extLst>
      <p:ext uri="{BB962C8B-B14F-4D97-AF65-F5344CB8AC3E}">
        <p14:creationId xmlns:p14="http://schemas.microsoft.com/office/powerpoint/2010/main" val="1067678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29" grpId="0"/>
      <p:bldP spid="3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1601" y="2002877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735959" y="516599"/>
            <a:ext cx="4284584" cy="5661022"/>
            <a:chOff x="7297846" y="369115"/>
            <a:chExt cx="4284584" cy="56610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Time synchronous Averaging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BAB1F90-2463-4838-A054-6F4BD98D9F5C}"/>
                </a:ext>
              </a:extLst>
            </p:cNvPr>
            <p:cNvSpPr/>
            <p:nvPr/>
          </p:nvSpPr>
          <p:spPr>
            <a:xfrm>
              <a:off x="7297846" y="3252880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Spectral Whitening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2A077D4-7B83-475A-9D09-5EE9BAD33E78}"/>
                </a:ext>
              </a:extLst>
            </p:cNvPr>
            <p:cNvSpPr/>
            <p:nvPr/>
          </p:nvSpPr>
          <p:spPr>
            <a:xfrm>
              <a:off x="7297846" y="4020978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Filtering around fault frequencies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297846" y="4792981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SPWVD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297846" y="5562206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Compute the mean of all the SPWVD 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8B1F04-A2F8-4115-B40D-53F633A85E6E}"/>
              </a:ext>
            </a:extLst>
          </p:cNvPr>
          <p:cNvCxnSpPr>
            <a:cxnSpLocks/>
            <a:stCxn id="25" idx="2"/>
            <a:endCxn id="26" idx="0"/>
          </p:cNvCxnSpPr>
          <p:nvPr>
            <p:custDataLst>
              <p:tags r:id="rId4"/>
            </p:custDataLst>
          </p:nvPr>
        </p:nvCxnSpPr>
        <p:spPr>
          <a:xfrm>
            <a:off x="9878251" y="2328194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A5C3054-C2D1-49A5-9775-C3618250A0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final map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267878D8-30BB-4738-87AB-C990972B2E78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63346" y="5779463"/>
            <a:ext cx="7020345" cy="8499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Benefits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: Attenuate noise and non-synchronous phenomenon.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A77BAC-59AF-4269-8187-B926889B0923}"/>
              </a:ext>
            </a:extLst>
          </p:cNvPr>
          <p:cNvCxnSpPr>
            <a:cxnSpLocks/>
            <a:stCxn id="26" idx="2"/>
            <a:endCxn id="28" idx="0"/>
          </p:cNvCxnSpPr>
          <p:nvPr>
            <p:custDataLst>
              <p:tags r:id="rId7"/>
            </p:custDataLst>
          </p:nvPr>
        </p:nvCxnSpPr>
        <p:spPr>
          <a:xfrm>
            <a:off x="9878251" y="3100197"/>
            <a:ext cx="0" cy="300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4A33355-2D4D-4934-B0C6-D07CBE48B080}"/>
              </a:ext>
            </a:extLst>
          </p:cNvPr>
          <p:cNvCxnSpPr>
            <a:cxnSpLocks/>
            <a:stCxn id="28" idx="2"/>
            <a:endCxn id="30" idx="0"/>
          </p:cNvCxnSpPr>
          <p:nvPr>
            <p:custDataLst>
              <p:tags r:id="rId8"/>
            </p:custDataLst>
          </p:nvPr>
        </p:nvCxnSpPr>
        <p:spPr>
          <a:xfrm>
            <a:off x="9878251" y="3868295"/>
            <a:ext cx="0" cy="3001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0279035-0B0C-4EF9-8A61-5938EB611A7B}"/>
              </a:ext>
            </a:extLst>
          </p:cNvPr>
          <p:cNvCxnSpPr>
            <a:cxnSpLocks/>
            <a:stCxn id="30" idx="2"/>
            <a:endCxn id="31" idx="0"/>
          </p:cNvCxnSpPr>
          <p:nvPr>
            <p:custDataLst>
              <p:tags r:id="rId9"/>
            </p:custDataLst>
          </p:nvPr>
        </p:nvCxnSpPr>
        <p:spPr>
          <a:xfrm>
            <a:off x="9878251" y="4636393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E26E46C-ABEF-47D6-A51E-68525159167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61600" y="1796119"/>
            <a:ext cx="6679487" cy="3525601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9AF3A13-4C41-4525-A27A-0A7AC6BC11E8}"/>
              </a:ext>
            </a:extLst>
          </p:cNvPr>
          <p:cNvCxnSpPr>
            <a:cxnSpLocks/>
            <a:stCxn id="31" idx="2"/>
            <a:endCxn id="32" idx="0"/>
          </p:cNvCxnSpPr>
          <p:nvPr>
            <p:custDataLst>
              <p:tags r:id="rId11"/>
            </p:custDataLst>
          </p:nvPr>
        </p:nvCxnSpPr>
        <p:spPr>
          <a:xfrm>
            <a:off x="9878251" y="5408396"/>
            <a:ext cx="0" cy="3012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670277D-0217-6B45-5DF9-680905FBEE0F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1456" y="1985691"/>
            <a:ext cx="7204127" cy="3722944"/>
          </a:xfrm>
          <a:prstGeom prst="rect">
            <a:avLst/>
          </a:prstGeom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40B1D393-8819-7FA1-57AA-8F8AECBB7287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721743" y="291919"/>
            <a:ext cx="10058400" cy="677673"/>
          </a:xfrm>
        </p:spPr>
        <p:txBody>
          <a:bodyPr>
            <a:normAutofit fontScale="90000"/>
          </a:bodyPr>
          <a:lstStyle/>
          <a:p>
            <a:r>
              <a:rPr lang="en-US" dirty="0"/>
              <a:t>Improved time-frequency map </a:t>
            </a:r>
          </a:p>
        </p:txBody>
      </p:sp>
    </p:spTree>
    <p:extLst>
      <p:ext uri="{BB962C8B-B14F-4D97-AF65-F5344CB8AC3E}">
        <p14:creationId xmlns:p14="http://schemas.microsoft.com/office/powerpoint/2010/main" val="1716677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89131" y="1597389"/>
            <a:ext cx="7336952" cy="4720053"/>
          </a:xfrm>
        </p:spPr>
        <p:txBody>
          <a:bodyPr>
            <a:normAutofit/>
          </a:bodyPr>
          <a:lstStyle/>
          <a:p>
            <a:r>
              <a:rPr lang="en-US" sz="2400" b="1" i="0" dirty="0">
                <a:solidFill>
                  <a:schemeClr val="tx1"/>
                </a:solidFill>
                <a:effectLst/>
                <a:latin typeface="NimbusSanL-Regu"/>
              </a:rPr>
              <a:t>Full Name</a:t>
            </a:r>
            <a:r>
              <a:rPr lang="en-US" sz="2400" b="1" dirty="0">
                <a:solidFill>
                  <a:schemeClr val="tx1"/>
                </a:solidFill>
                <a:latin typeface="NimbusSanL-Regu"/>
              </a:rPr>
              <a:t> : </a:t>
            </a:r>
            <a:r>
              <a:rPr lang="en-US" sz="2400" dirty="0">
                <a:solidFill>
                  <a:schemeClr val="tx1"/>
                </a:solidFill>
                <a:latin typeface="NimbusSanL-Regu"/>
              </a:rPr>
              <a:t> HAD Anas</a:t>
            </a:r>
          </a:p>
          <a:p>
            <a:r>
              <a:rPr lang="en-US" sz="2400" dirty="0">
                <a:solidFill>
                  <a:schemeClr val="tx1"/>
                </a:solidFill>
                <a:latin typeface="NimbusSanL-Regu"/>
              </a:rPr>
              <a:t>Lecturer and researcher at the Sciences and technologies Faculty – UJM (Since 2021)</a:t>
            </a:r>
          </a:p>
          <a:p>
            <a:r>
              <a:rPr lang="en-US" sz="2400" b="1" dirty="0">
                <a:solidFill>
                  <a:schemeClr val="tx1"/>
                </a:solidFill>
                <a:latin typeface="NimbusSanL-Regu"/>
              </a:rPr>
              <a:t>Laboratory</a:t>
            </a:r>
            <a:r>
              <a:rPr lang="en-US" sz="2400" dirty="0">
                <a:solidFill>
                  <a:schemeClr val="tx1"/>
                </a:solidFill>
                <a:latin typeface="NimbusSanL-Regu"/>
              </a:rPr>
              <a:t> : LASPI – IUT de </a:t>
            </a:r>
            <a:r>
              <a:rPr lang="en-US" sz="2400" dirty="0" err="1">
                <a:solidFill>
                  <a:schemeClr val="tx1"/>
                </a:solidFill>
                <a:latin typeface="NimbusSanL-Regu"/>
              </a:rPr>
              <a:t>Roanne</a:t>
            </a:r>
            <a:r>
              <a:rPr lang="en-US" sz="2400" dirty="0">
                <a:solidFill>
                  <a:schemeClr val="tx1"/>
                </a:solidFill>
                <a:latin typeface="NimbusSanL-Regu"/>
              </a:rPr>
              <a:t>.</a:t>
            </a:r>
          </a:p>
          <a:p>
            <a:r>
              <a:rPr lang="en-US" sz="2400" b="1" dirty="0">
                <a:solidFill>
                  <a:srgbClr val="000000"/>
                </a:solidFill>
                <a:latin typeface="NimbusSanL-Bold"/>
              </a:rPr>
              <a:t>Research domain </a:t>
            </a:r>
            <a:r>
              <a:rPr lang="en-US" sz="2400" dirty="0">
                <a:solidFill>
                  <a:srgbClr val="000000"/>
                </a:solidFill>
                <a:latin typeface="NimbusSanL-Regu"/>
              </a:rPr>
              <a:t>: Signal processing – Rotating Machine diagnosis / health monitoring – Biomedical signal processing – Sparsity</a:t>
            </a:r>
            <a:endParaRPr lang="en-US" sz="2400" b="0" i="0" dirty="0">
              <a:solidFill>
                <a:srgbClr val="000000"/>
              </a:solidFill>
              <a:effectLst/>
              <a:latin typeface="NimbusSanL-Regu"/>
            </a:endParaRPr>
          </a:p>
        </p:txBody>
      </p:sp>
      <p:pic>
        <p:nvPicPr>
          <p:cNvPr id="12" name="Espace réservé du contenu 5">
            <a:extLst>
              <a:ext uri="{FF2B5EF4-FFF2-40B4-BE49-F238E27FC236}">
                <a16:creationId xmlns:a16="http://schemas.microsoft.com/office/drawing/2014/main" id="{00642568-6517-CAC1-1C33-63E73DBAD83B}"/>
              </a:ext>
            </a:extLst>
          </p:cNvPr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867955" y="1835996"/>
            <a:ext cx="2060560" cy="212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5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185146-EA16-E437-24F2-F6D8B4BBD526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49EAC7-D12B-430E-8919-01CB5DCDF4D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results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023EBC-DF27-41EE-9057-015138E3BE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 Math" panose="02040503050406030204" pitchFamily="18" charset="0"/>
              </a:rPr>
              <a:t>Simulation on Airbus Databases</a:t>
            </a:r>
          </a:p>
        </p:txBody>
      </p:sp>
      <p:pic>
        <p:nvPicPr>
          <p:cNvPr id="9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5316699-7200-42BB-B147-0439CA87A7C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609305" y="275262"/>
            <a:ext cx="2743200" cy="7650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939179-A7A5-4203-9785-3A040C5540B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672669" y="2625755"/>
            <a:ext cx="7376214" cy="3869126"/>
          </a:xfrm>
          <a:prstGeom prst="rect">
            <a:avLst/>
          </a:prstGeom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382A87F8-64BE-4189-B791-DC1BC5A46B85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5394121" y="1598471"/>
            <a:ext cx="6715031" cy="110182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Data :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Vibration sensor mounted on the housing radially and one tachometer sensor on the planet carrier shaft</a:t>
            </a:r>
          </a:p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Algorithm configuration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: Confidential 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C9B6BA-F413-4714-BA80-839FD314758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672670" y="2625755"/>
            <a:ext cx="7376214" cy="3869126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4E846D0E-3880-46E6-B6D7-C8408712B98E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316497" y="1991560"/>
            <a:ext cx="4569828" cy="45798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00"/>
                </a:solidFill>
                <a:latin typeface="NimbusSanL-Regu"/>
              </a:rPr>
              <a:t>For database N° 1</a:t>
            </a:r>
            <a:r>
              <a:rPr lang="en-US" dirty="0">
                <a:solidFill>
                  <a:srgbClr val="000000"/>
                </a:solidFill>
                <a:latin typeface="NimbusSanL-Regu"/>
              </a:rPr>
              <a:t>: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NimbusSanL-Regu"/>
              </a:rPr>
              <a:t>A planet gear fault, denoted anisotropy 1, appeared after a high torque regime. </a:t>
            </a:r>
          </a:p>
          <a:p>
            <a:r>
              <a:rPr lang="en-US" b="1" dirty="0">
                <a:solidFill>
                  <a:srgbClr val="000000"/>
                </a:solidFill>
                <a:latin typeface="NimbusSanL-Regu"/>
              </a:rPr>
              <a:t>For database N° 2</a:t>
            </a:r>
            <a:r>
              <a:rPr lang="en-US" dirty="0">
                <a:solidFill>
                  <a:srgbClr val="000000"/>
                </a:solidFill>
                <a:latin typeface="NimbusSanL-Regu"/>
              </a:rPr>
              <a:t>: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NimbusSanL-Regu"/>
              </a:rPr>
              <a:t>The indicator increases as soon as a healthy planet gear was replaced by a faulty one.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NimbusSanL-Regu"/>
              </a:rPr>
              <a:t>The indicator decreases when we switch the planet gears again.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NimbusSanL-Regu"/>
              </a:rPr>
              <a:t> The indicator increases again after initiating a planet gear fault through high load</a:t>
            </a:r>
          </a:p>
          <a:p>
            <a:endParaRPr lang="en-US" sz="2000" dirty="0">
              <a:solidFill>
                <a:srgbClr val="000000"/>
              </a:solidFill>
              <a:latin typeface="NimbusSanL-Regu"/>
            </a:endParaRPr>
          </a:p>
        </p:txBody>
      </p:sp>
    </p:spTree>
    <p:extLst>
      <p:ext uri="{BB962C8B-B14F-4D97-AF65-F5344CB8AC3E}">
        <p14:creationId xmlns:p14="http://schemas.microsoft.com/office/powerpoint/2010/main" val="408654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1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F25355-6FF1-25B2-6D99-0C7ED6C4468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7F51CF-96C0-406F-B661-23C9583A143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F4AD4D-5192-4F73-903E-2B3061962EDE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3375" y="1430338"/>
            <a:ext cx="11440217" cy="51990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  </a:t>
            </a:r>
            <a:r>
              <a:rPr lang="en-US" sz="2800" dirty="0"/>
              <a:t>The Time Frequency Representation are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 Adapted to analyze non-stationary signals from real world complex application.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 Useful for developing health indicators for machine monitoring systems.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  To overcome some time frequency representation problems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 Choose the optimal TFR methods by taking into consideration the time frequency resolution, the interference / cross terms, and the computation cost.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 Use preprocessing techniques to optimize and enhance the time frequency maps.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  Next steps 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 Use and Enhance the spectrogram maps (low computation time and complexity).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 Find new ways to compute robust indicators from TFRs.</a:t>
            </a:r>
          </a:p>
        </p:txBody>
      </p:sp>
    </p:spTree>
    <p:extLst>
      <p:ext uri="{BB962C8B-B14F-4D97-AF65-F5344CB8AC3E}">
        <p14:creationId xmlns:p14="http://schemas.microsoft.com/office/powerpoint/2010/main" val="245190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37B7C8DE-B55B-473D-97E0-CE688AC9DA1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697064" y="2659057"/>
            <a:ext cx="6987654" cy="9920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600" i="1" dirty="0"/>
              <a:t> </a:t>
            </a:r>
            <a:r>
              <a:rPr lang="en-US" sz="3200" i="1" dirty="0"/>
              <a:t>Thank you for your attention</a:t>
            </a:r>
            <a:endParaRPr lang="fr-FR" sz="32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ADA6A-A697-4142-9A27-683BBCDA9CF7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5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ABF75412-0848-52AD-9D2E-CA73633915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030392" y="90291"/>
            <a:ext cx="2743200" cy="765096"/>
          </a:xfrm>
          <a:prstGeom prst="rect">
            <a:avLst/>
          </a:prstGeom>
        </p:spPr>
      </p:pic>
      <p:pic>
        <p:nvPicPr>
          <p:cNvPr id="16" name="Image 7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EA22D540-C442-263B-581F-50704C2DCE8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96184" y="-116003"/>
            <a:ext cx="2743200" cy="1211720"/>
          </a:xfrm>
          <a:prstGeom prst="rect">
            <a:avLst/>
          </a:prstGeom>
        </p:spPr>
      </p:pic>
      <p:pic>
        <p:nvPicPr>
          <p:cNvPr id="17" name="Image 8" descr="Une image contenant texte, Police, carte de visite, logo&#10;&#10;Description générée automatiquement">
            <a:extLst>
              <a:ext uri="{FF2B5EF4-FFF2-40B4-BE49-F238E27FC236}">
                <a16:creationId xmlns:a16="http://schemas.microsoft.com/office/drawing/2014/main" id="{A2E4D627-D1AA-C4F0-65A9-14A9570880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75375" y="45503"/>
            <a:ext cx="1915886" cy="974772"/>
          </a:xfrm>
          <a:prstGeom prst="rect">
            <a:avLst/>
          </a:prstGeom>
        </p:spPr>
      </p:pic>
      <p:sp>
        <p:nvSpPr>
          <p:cNvPr id="18" name="ZoneTexte 12">
            <a:extLst>
              <a:ext uri="{FF2B5EF4-FFF2-40B4-BE49-F238E27FC236}">
                <a16:creationId xmlns:a16="http://schemas.microsoft.com/office/drawing/2014/main" id="{BAC2A70D-E15F-83AD-8030-03B91E84739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724400" y="5377543"/>
            <a:ext cx="274320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200" b="1" dirty="0">
                <a:latin typeface="Calibri"/>
              </a:rPr>
              <a:t>LASPI</a:t>
            </a:r>
            <a:br>
              <a:rPr lang="fr-FR" sz="2200" b="1" dirty="0">
                <a:latin typeface="Calibri"/>
              </a:rPr>
            </a:br>
            <a:r>
              <a:rPr lang="fr-FR" sz="800" b="1" dirty="0">
                <a:latin typeface="Calibri"/>
              </a:rPr>
              <a:t> </a:t>
            </a:r>
            <a:br>
              <a:rPr lang="fr-FR" sz="2200" b="1" dirty="0">
                <a:latin typeface="Calibri"/>
              </a:rPr>
            </a:br>
            <a:r>
              <a:rPr lang="fr-FR" sz="2200" b="1" dirty="0">
                <a:latin typeface="Calibri"/>
              </a:rPr>
              <a:t>UJM - Saint Etienne</a:t>
            </a:r>
          </a:p>
        </p:txBody>
      </p:sp>
    </p:spTree>
    <p:extLst>
      <p:ext uri="{BB962C8B-B14F-4D97-AF65-F5344CB8AC3E}">
        <p14:creationId xmlns:p14="http://schemas.microsoft.com/office/powerpoint/2010/main" val="3919493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Context – Problem – Objectives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98BD8-7E6D-44A3-AA85-BB6029A508D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  <a:latin typeface="NimbusSanL-Regu"/>
              </a:rPr>
              <a:t>Machine health monitoring</a:t>
            </a:r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64112D-6519-4B54-8202-8D003F484DA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222301" y="1"/>
            <a:ext cx="1844801" cy="17085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B510EB-8925-430C-2DEE-C78E453BA86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22795" y="2148385"/>
            <a:ext cx="5844307" cy="3717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CC2B48-565C-5F2E-930D-29226E5EF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161602" y="1858810"/>
            <a:ext cx="5905500" cy="40073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C56436-534C-8A81-0DEA-7F3359DB478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159259" y="5984682"/>
            <a:ext cx="579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Das, O., Das, D. B., &amp; </a:t>
            </a:r>
            <a:r>
              <a:rPr lang="en-US" sz="1400" i="1" u="sng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Birant</a:t>
            </a:r>
            <a:r>
              <a:rPr lang="en-US" sz="1400" i="1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(2023). Machine learning for fault analysis in rotating machinery: A comprehensive review. </a:t>
            </a:r>
            <a:r>
              <a:rPr lang="en-US" sz="1400" i="1" u="sng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Heliyon</a:t>
            </a:r>
            <a:r>
              <a:rPr lang="en-US" sz="1400" i="1" u="sng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fr-FR" sz="1400" i="1" u="sng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4F8EE10-6F19-4AB3-87D4-B4E664A61A9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157194" y="1796119"/>
            <a:ext cx="5971102" cy="407009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C1249DB-6E8D-497D-99C3-5A0F8D856ECD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760152" y="1785170"/>
            <a:ext cx="6430593" cy="4220426"/>
            <a:chOff x="610567" y="1432510"/>
            <a:chExt cx="6454880" cy="427612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21DBAD8-83B1-430B-80BB-BC4415BF4C41}"/>
                </a:ext>
              </a:extLst>
            </p:cNvPr>
            <p:cNvSpPr/>
            <p:nvPr/>
          </p:nvSpPr>
          <p:spPr>
            <a:xfrm>
              <a:off x="610567" y="1432510"/>
              <a:ext cx="6454880" cy="4276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4A1DBEE4-039D-43E4-B3AE-17AE34AF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53911" y="1908692"/>
              <a:ext cx="3308592" cy="3063420"/>
            </a:xfrm>
            <a:prstGeom prst="rect">
              <a:avLst/>
            </a:prstGeom>
          </p:spPr>
        </p:pic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124897" y="1726785"/>
            <a:ext cx="5971103" cy="4720053"/>
          </a:xfrm>
        </p:spPr>
        <p:txBody>
          <a:bodyPr>
            <a:normAutofit/>
          </a:bodyPr>
          <a:lstStyle/>
          <a:p>
            <a:r>
              <a:rPr lang="en-US" sz="1800" b="1" i="0" dirty="0">
                <a:solidFill>
                  <a:schemeClr val="tx1"/>
                </a:solidFill>
                <a:effectLst/>
                <a:latin typeface="NimbusSanL-Bold"/>
              </a:rPr>
              <a:t>Why 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NimbusRomNo9L-Regu"/>
              </a:rPr>
              <a:t>Monitor rotating machines</a:t>
            </a:r>
            <a:r>
              <a:rPr lang="en-US" sz="1800" b="1" i="0" dirty="0">
                <a:solidFill>
                  <a:schemeClr val="tx1"/>
                </a:solidFill>
                <a:effectLst/>
                <a:latin typeface="NimbusSanL-Regu"/>
              </a:rPr>
              <a:t>?</a:t>
            </a:r>
            <a:r>
              <a:rPr lang="en-US" sz="1800" dirty="0">
                <a:solidFill>
                  <a:schemeClr val="tx1"/>
                </a:solidFill>
                <a:latin typeface="NimbusSanL-Regu"/>
              </a:rPr>
              <a:t> 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Rotating Machines are an indispensable element in the industry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They need to be functional all time for production in good conditions</a:t>
            </a:r>
          </a:p>
          <a:p>
            <a:r>
              <a:rPr lang="en-US" sz="1800" dirty="0">
                <a:solidFill>
                  <a:schemeClr val="tx1"/>
                </a:solidFill>
                <a:latin typeface="NimbusSanL-Regu"/>
              </a:rPr>
              <a:t>Prevent a catastrophic failure can lead to expensive repairs and hurt the operators</a:t>
            </a:r>
          </a:p>
          <a:p>
            <a:r>
              <a:rPr lang="en-US" sz="1800" b="1" dirty="0">
                <a:solidFill>
                  <a:srgbClr val="000000"/>
                </a:solidFill>
                <a:latin typeface="NimbusSanL-Bold"/>
              </a:rPr>
              <a:t>Measurement </a:t>
            </a:r>
            <a:r>
              <a:rPr lang="en-US" sz="1800" dirty="0">
                <a:solidFill>
                  <a:srgbClr val="000000"/>
                </a:solidFill>
                <a:latin typeface="NimbusSanL-Regu"/>
              </a:rPr>
              <a:t>: Vibration data, Tachometer data, Acoustic… </a:t>
            </a:r>
            <a:endParaRPr lang="en-US" sz="1800" b="0" i="0" dirty="0">
              <a:solidFill>
                <a:srgbClr val="000000"/>
              </a:solidFill>
              <a:effectLst/>
              <a:latin typeface="NimbusSanL-Regu"/>
            </a:endParaRPr>
          </a:p>
          <a:p>
            <a:r>
              <a:rPr lang="en-US" sz="1800" b="1" i="0" dirty="0">
                <a:solidFill>
                  <a:srgbClr val="000000"/>
                </a:solidFill>
                <a:effectLst/>
                <a:latin typeface="NimbusSanL-Bold"/>
              </a:rPr>
              <a:t>Objective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NimbusSanL-Regu"/>
              </a:rPr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NimbusSanL-Regu"/>
              </a:rPr>
              <a:t> Early detection of a mechanical component degradation.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NimbusSanL-Regu"/>
              </a:rPr>
              <a:t> Accurate tracking of the fault progression.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72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Context – Problem – Objectives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81251" y="2028064"/>
            <a:ext cx="10812330" cy="55785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NimbusSanL-Bold"/>
              </a:rPr>
              <a:t>Most of the proposed rotating machines diagnostic techniques </a:t>
            </a:r>
            <a:r>
              <a:rPr lang="en-US" sz="2000" b="1" dirty="0">
                <a:solidFill>
                  <a:srgbClr val="000000"/>
                </a:solidFill>
                <a:latin typeface="NimbusSanL-Bold"/>
              </a:rPr>
              <a:t>assume the stationarity of the signals.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NimbusSanL-Regu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D98BD8-7E6D-44A3-AA85-BB6029A508D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Problem definition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30109A8A-6B6D-45B1-8543-E5C4482F2413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81251" y="3758711"/>
            <a:ext cx="5447761" cy="35846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0000"/>
                </a:solidFill>
                <a:latin typeface="NimbusSanL-Regu"/>
              </a:rPr>
              <a:t>Constraints</a:t>
            </a:r>
            <a:r>
              <a:rPr lang="en-US" sz="1800" dirty="0">
                <a:solidFill>
                  <a:srgbClr val="000000"/>
                </a:solidFill>
                <a:latin typeface="NimbusSanL-Regu"/>
              </a:rPr>
              <a:t> :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- From time-frequency maps to scalar indicators.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- Robust for different functioning conditions.</a:t>
            </a:r>
          </a:p>
          <a:p>
            <a:r>
              <a:rPr lang="en-US" sz="1800" dirty="0">
                <a:solidFill>
                  <a:srgbClr val="000000"/>
                </a:solidFill>
                <a:latin typeface="NimbusSanL-Regu"/>
              </a:rPr>
              <a:t>- Detect at first sight.</a:t>
            </a:r>
            <a:endParaRPr lang="en-US" sz="1800" b="1" dirty="0">
              <a:solidFill>
                <a:srgbClr val="000000"/>
              </a:solidFill>
              <a:latin typeface="NimbusSanL-Regu"/>
            </a:endParaRPr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  <a:latin typeface="NimbusSanL-Regu"/>
            </a:endParaRP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latin typeface="NimbusSanL-Regu"/>
            </a:endParaRPr>
          </a:p>
          <a:p>
            <a:endParaRPr lang="en-US" sz="18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35DF1DFF-1CF1-4EEB-927A-B019D3030BD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81251" y="3152228"/>
            <a:ext cx="11742524" cy="6048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Bold"/>
              </a:rPr>
              <a:t>Solution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: Time-Frequency Representations !!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6A45D4-AD29-4800-B362-27705A7FEF8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67092" y="149404"/>
            <a:ext cx="2703842" cy="1629743"/>
          </a:xfrm>
          <a:prstGeom prst="rect">
            <a:avLst/>
          </a:prstGeom>
        </p:spPr>
      </p:pic>
      <p:pic>
        <p:nvPicPr>
          <p:cNvPr id="1026" name="Picture 2" descr="https://ars.els-cdn.com/content/image/1-s2.0-S0888327017300584-gr18_lrg.jpg">
            <a:extLst>
              <a:ext uri="{FF2B5EF4-FFF2-40B4-BE49-F238E27FC236}">
                <a16:creationId xmlns:a16="http://schemas.microsoft.com/office/drawing/2014/main" id="{D6551C29-3C8A-4A9A-90C8-8CCE439C1B0F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211" y="3152228"/>
            <a:ext cx="4642469" cy="333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7F0A3AA-441E-49FC-94A0-2BFAF4C5D646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81251" y="2587565"/>
            <a:ext cx="11742524" cy="6048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Bold"/>
              </a:rPr>
              <a:t>Problem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: How to overcome the time varying conditions for the detection of rotating machines faults?</a:t>
            </a:r>
          </a:p>
        </p:txBody>
      </p:sp>
    </p:spTree>
    <p:extLst>
      <p:ext uri="{BB962C8B-B14F-4D97-AF65-F5344CB8AC3E}">
        <p14:creationId xmlns:p14="http://schemas.microsoft.com/office/powerpoint/2010/main" val="29148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uiExpand="1" build="p"/>
      <p:bldP spid="10" grpId="0" build="p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Helicopter Gearboxes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71457" y="2923372"/>
            <a:ext cx="7534268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B66B2EC-0DD5-464C-A3CD-56E9970468D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97280" y="1007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8182AA1C-3311-418D-A81D-8C5FBA0DAF3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52099" y="1842684"/>
            <a:ext cx="6829616" cy="2918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NimbusSanL-Bold"/>
              </a:rPr>
              <a:t>Why </a:t>
            </a:r>
            <a:r>
              <a:rPr lang="en-US" sz="2000" b="1" dirty="0">
                <a:solidFill>
                  <a:schemeClr val="tx1"/>
                </a:solidFill>
                <a:latin typeface="NimbusRomNo9L-Regu"/>
              </a:rPr>
              <a:t>planetary gearbox </a:t>
            </a:r>
            <a:r>
              <a:rPr lang="en-US" sz="2000" b="1" dirty="0">
                <a:solidFill>
                  <a:schemeClr val="tx1"/>
                </a:solidFill>
                <a:latin typeface="NimbusSanL-Regu"/>
              </a:rPr>
              <a:t>?</a:t>
            </a:r>
            <a:r>
              <a:rPr lang="en-US" sz="2000" dirty="0">
                <a:solidFill>
                  <a:schemeClr val="tx1"/>
                </a:solidFill>
                <a:latin typeface="NimbusSanL-Regu"/>
              </a:rPr>
              <a:t> </a:t>
            </a:r>
          </a:p>
          <a:p>
            <a:r>
              <a:rPr lang="en-US" sz="2000" dirty="0">
                <a:solidFill>
                  <a:srgbClr val="000000"/>
                </a:solidFill>
                <a:latin typeface="NimbusSanL-Regu"/>
              </a:rPr>
              <a:t>Compact design with high torque multiplication ratio</a:t>
            </a:r>
            <a:endParaRPr lang="en-US" sz="2000" dirty="0">
              <a:solidFill>
                <a:schemeClr val="tx1"/>
              </a:solidFill>
              <a:latin typeface="NimbusSanL-Regu"/>
            </a:endParaRPr>
          </a:p>
          <a:p>
            <a:r>
              <a:rPr lang="en-US" sz="2000" dirty="0">
                <a:solidFill>
                  <a:srgbClr val="000000"/>
                </a:solidFill>
                <a:latin typeface="NimbusSanL-Regu"/>
              </a:rPr>
              <a:t>They allow for load sharing among multiple gears, which can enhance durability and efficiency.</a:t>
            </a:r>
            <a:endParaRPr lang="en-US" sz="2000" b="1" dirty="0">
              <a:solidFill>
                <a:srgbClr val="000000"/>
              </a:solidFill>
              <a:latin typeface="NimbusSanL-Bold"/>
            </a:endParaRP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  <a:latin typeface="NimbusSanL-Regu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9BCC4-A2F6-617B-2105-84189A23E49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7279" y="1149365"/>
            <a:ext cx="7184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  <a:latin typeface="NimbusSanL-Regu"/>
              </a:rPr>
              <a:t>Epicyclic Gearbox</a:t>
            </a:r>
            <a:endParaRPr lang="en-US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34E5C7-3B26-CEC9-1D28-B50819E407C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282011" y="3849258"/>
            <a:ext cx="3628276" cy="204392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8B0FD9C-3447-57D7-6A35-F4208B06E29E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680" y="2115821"/>
            <a:ext cx="3695377" cy="239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ans-titre">
            <a:hlinkClick r:id="" action="ppaction://media"/>
            <a:extLst>
              <a:ext uri="{FF2B5EF4-FFF2-40B4-BE49-F238E27FC236}">
                <a16:creationId xmlns:a16="http://schemas.microsoft.com/office/drawing/2014/main" id="{46D4DC2A-539B-6484-BD49-2A269B63A3E2}"/>
              </a:ext>
            </a:extLst>
          </p:cNvPr>
          <p:cNvPicPr>
            <a:picLocks noChangeAspect="1"/>
          </p:cNvPicPr>
          <p:nvPr>
            <a:vide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6679" y="964276"/>
            <a:ext cx="12038642" cy="54393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E547C8-4D1A-5EDF-B28E-61B8D3C5A2C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106804" y="6403644"/>
            <a:ext cx="767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u="sng" dirty="0"/>
              <a:t>URL : https://www.youtube.com/watch?v=0ZbTN6pM2SE</a:t>
            </a:r>
          </a:p>
        </p:txBody>
      </p:sp>
    </p:spTree>
    <p:extLst>
      <p:ext uri="{BB962C8B-B14F-4D97-AF65-F5344CB8AC3E}">
        <p14:creationId xmlns:p14="http://schemas.microsoft.com/office/powerpoint/2010/main" val="122786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8"/>
            </p:par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8" grpId="0" build="p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Planetary gears anisotropy detection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71457" y="2923372"/>
            <a:ext cx="7534268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B66B2EC-0DD5-464C-A3CD-56E9970468D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97280" y="1007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8182AA1C-3311-418D-A81D-8C5FBA0DAF3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71457" y="1974879"/>
            <a:ext cx="9679909" cy="2918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Aim :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Use vibration data to detect planet gears anisotropy in a helicopter main gearbox.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 </a:t>
            </a:r>
          </a:p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Key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idea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: The presence of a planet gear anisotropy is highlighted by the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presence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of the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same time-frequency patterns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across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multiple adjacent signals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.</a:t>
            </a:r>
          </a:p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The proposed general approach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9BCC4-A2F6-617B-2105-84189A23E49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7279" y="1149365"/>
            <a:ext cx="7184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General approach (Proposed by Airbus Helicopters)</a:t>
            </a:r>
          </a:p>
        </p:txBody>
      </p:sp>
      <p:pic>
        <p:nvPicPr>
          <p:cNvPr id="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3774207E-7D97-7881-A348-1B4D24698F93}"/>
              </a:ext>
            </a:extLst>
          </p:cNvPr>
          <p:cNvPicPr>
            <a:picLocks noChangeAspect="1"/>
          </p:cNvPicPr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9634" r="29137" b="12120"/>
          <a:stretch/>
        </p:blipFill>
        <p:spPr>
          <a:xfrm>
            <a:off x="9291360" y="3091113"/>
            <a:ext cx="2695576" cy="3483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52861F-C99C-6D67-13B4-78B6F05DE00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0365076" y="2089802"/>
            <a:ext cx="2159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NimbusSanL-Regu"/>
              </a:rPr>
              <a:t>Accelerometer sensor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25E26A-8049-7DEA-D6FA-3333BC39AFA9}"/>
              </a:ext>
            </a:extLst>
          </p:cNvPr>
          <p:cNvCxnSpPr>
            <a:cxnSpLocks/>
          </p:cNvCxnSpPr>
          <p:nvPr>
            <p:custDataLst>
              <p:tags r:id="rId11"/>
            </p:custDataLst>
          </p:nvPr>
        </p:nvCxnSpPr>
        <p:spPr>
          <a:xfrm flipH="1">
            <a:off x="10487963" y="2797688"/>
            <a:ext cx="286429" cy="43498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A2BFF686-546D-2572-E681-DD56F87B851C}"/>
              </a:ext>
            </a:extLst>
          </p:cNvPr>
          <p:cNvGraphicFramePr/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372782538"/>
              </p:ext>
            </p:extLst>
          </p:nvPr>
        </p:nvGraphicFramePr>
        <p:xfrm>
          <a:off x="418408" y="3969125"/>
          <a:ext cx="8572586" cy="2602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359249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3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34D3A27-CE50-471D-B573-0BD8AA413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C750BE4-3D7F-4177-B2EE-33407C8CB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FEC4379-F98D-477B-ADEF-0A19914DF1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8" grpId="0" build="p"/>
      <p:bldGraphic spid="10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41D9AA-F2F2-457F-AFEC-9C1FB9EDAC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1"/>
          <a:srcRect t="43352"/>
          <a:stretch/>
        </p:blipFill>
        <p:spPr>
          <a:xfrm>
            <a:off x="936073" y="5162973"/>
            <a:ext cx="5874302" cy="165312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Time-frequency fault map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71457" y="2923372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7735959" y="516599"/>
            <a:ext cx="4291110" cy="4127390"/>
            <a:chOff x="7297846" y="369115"/>
            <a:chExt cx="4291110" cy="4127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Time synchronous Averaging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304372" y="3256678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STFT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304372" y="4028574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Compute the variance of STFT maps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DD339F08-A550-4FEE-98B7-CA7081CEB7D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64378" y="1860263"/>
            <a:ext cx="6711005" cy="18731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NimbusSanL-Regu"/>
              </a:rPr>
              <a:t>1. Estimate the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correspondence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between the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time domain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and the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angular domain.</a:t>
            </a:r>
          </a:p>
          <a:p>
            <a:r>
              <a:rPr lang="en-US" sz="2000" dirty="0">
                <a:solidFill>
                  <a:srgbClr val="000000"/>
                </a:solidFill>
                <a:latin typeface="NimbusSanL-Regu"/>
              </a:rPr>
              <a:t>2. Estimate the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angular signal 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through </a:t>
            </a:r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interpolation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64947F-133D-4C70-AE56-E3711B73086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471286" y="3244531"/>
            <a:ext cx="4525745" cy="176260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BD194153-8556-492B-A4E6-98950564DAF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The angular resampling approach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F4E3F5-9895-4F64-991D-4D32F409592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rcRect/>
          <a:stretch/>
        </p:blipFill>
        <p:spPr>
          <a:xfrm>
            <a:off x="254614" y="3254237"/>
            <a:ext cx="6555762" cy="34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6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Time-frequency fault map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71457" y="2923372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7735959" y="516599"/>
            <a:ext cx="4291110" cy="4127390"/>
            <a:chOff x="7297846" y="369115"/>
            <a:chExt cx="4291110" cy="4127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Time synchronous Averaging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304372" y="3256678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STFT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304372" y="4028574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Compute the variance of STFT maps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B50C0CB-ED33-1636-598A-93B8461FDB2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1446" y="1686737"/>
            <a:ext cx="7134225" cy="3124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FDB4AA-F109-B090-4110-8B6A3496111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Time synchronous Averaging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B5A41170-98D1-17C0-77F9-4558DC8F08A6}"/>
                  </a:ext>
                </a:extLst>
              </p:cNvPr>
              <p:cNvSpPr txBox="1">
                <a:spLocks/>
              </p:cNvSpPr>
              <p:nvPr>
                <p:custDataLst>
                  <p:tags r:id="rId7"/>
                </p:custDataLst>
              </p:nvPr>
            </p:nvSpPr>
            <p:spPr>
              <a:xfrm>
                <a:off x="77761" y="4931738"/>
                <a:ext cx="8962722" cy="126850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11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19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7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100000"/>
                  </a:lnSpc>
                  <a:spcBef>
                    <a:spcPts val="200"/>
                  </a:spcBef>
                  <a:spcAft>
                    <a:spcPts val="400"/>
                  </a:spcAft>
                  <a:buClrTx/>
                  <a:buFont typeface="Calibri" pitchFamily="34" charset="0"/>
                  <a:buChar char="◦"/>
                  <a:defRPr sz="13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b="1" dirty="0">
                    <a:solidFill>
                      <a:srgbClr val="000000"/>
                    </a:solidFill>
                    <a:latin typeface="NimbusSanL-Regu"/>
                  </a:rPr>
                  <a:t>Cycle : </a:t>
                </a: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Planet/ring hunting-tooth averaged signals </a:t>
                </a:r>
                <a14:m>
                  <m:oMath xmlns:m="http://schemas.openxmlformats.org/officeDocument/2006/math">
                    <m:r>
                      <a:rPr lang="fr-B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</a:t>
                </a:r>
                <a14:m>
                  <m:oMath xmlns:m="http://schemas.openxmlformats.org/officeDocument/2006/math">
                    <m:r>
                      <a:rPr lang="fr-BE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𝑁𝐻𝑇𝐴</m:t>
                    </m:r>
                    <m:r>
                      <a:rPr lang="fr-BE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BE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𝑙𝑐𝑚</m:t>
                    </m:r>
                    <m:r>
                      <a:rPr lang="fr-BE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fr-BE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BE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fr-BE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fr-BE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BE" sz="20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BE" sz="20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/</a:t>
                </a:r>
                <a:r>
                  <a:rPr lang="fr-BE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BE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BE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fr-BE" sz="20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endParaRPr lang="en-US" sz="2000" dirty="0">
                  <a:solidFill>
                    <a:srgbClr val="000000"/>
                  </a:solidFill>
                  <a:latin typeface="NimbusSanL-Regu"/>
                </a:endParaRPr>
              </a:p>
              <a:p>
                <a:r>
                  <a:rPr lang="en-US" sz="2000" b="1" dirty="0">
                    <a:solidFill>
                      <a:srgbClr val="000000"/>
                    </a:solidFill>
                    <a:latin typeface="NimbusSanL-Regu"/>
                  </a:rPr>
                  <a:t>Benefits</a:t>
                </a:r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 : Reduce the non-synchronous components and noise by </a:t>
                </a:r>
                <a14:m>
                  <m:oMath xmlns:m="http://schemas.openxmlformats.org/officeDocument/2006/math">
                    <m:r>
                      <a:rPr lang="fr-BE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fr-BE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BE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BE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fr-BE" sz="2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𝑐𝑦𝑐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2000" dirty="0">
                    <a:solidFill>
                      <a:srgbClr val="000000"/>
                    </a:solidFill>
                    <a:latin typeface="NimbusSanL-Regu"/>
                  </a:rPr>
                  <a:t>.</a:t>
                </a: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B5A41170-98D1-17C0-77F9-4558DC8F0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61" y="4931738"/>
                <a:ext cx="8962722" cy="1268505"/>
              </a:xfrm>
              <a:prstGeom prst="rect">
                <a:avLst/>
              </a:prstGeom>
              <a:blipFill>
                <a:blip r:embed="rId12"/>
                <a:stretch>
                  <a:fillRect l="-7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4">
            <a:extLst>
              <a:ext uri="{FF2B5EF4-FFF2-40B4-BE49-F238E27FC236}">
                <a16:creationId xmlns:a16="http://schemas.microsoft.com/office/drawing/2014/main" id="{918948BF-E5E2-9E36-668B-1620D1B3504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57" y="6301364"/>
            <a:ext cx="87274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3"/>
              </a:rPr>
              <a:t>Ha, J. M.,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3"/>
              </a:rPr>
              <a:t>Youn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3"/>
              </a:rPr>
              <a:t>, B. D., Oh, H., Han, B., Jung, Y., &amp; Park, J. (2016). Autocorrelation-based time synchronous averaging for condition monitoring of planetary gearboxes in wind turbines.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3"/>
              </a:rPr>
              <a:t>Mechanical Systems and Signal Processing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3"/>
              </a:rPr>
              <a:t>,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3"/>
              </a:rPr>
              <a:t>70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hlinkClick r:id="rId13"/>
              </a:rPr>
              <a:t>, 161-175.</a:t>
            </a:r>
            <a:endParaRPr lang="en-US" sz="12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933936-EF0C-D0D9-E839-AD27FD006972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>
          <a:xfrm>
            <a:off x="9878251" y="2328194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36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0A9087D-EC3B-30C3-4E31-66CD42ED7B4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53984" y="1661067"/>
            <a:ext cx="5127416" cy="353586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B3B1EC-C874-0E9A-3FC9-8E3DB8D034D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5229F2A-FB3F-41EF-A3F0-3D55B7BB06B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Time-frequency fault map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FBB5A0-6848-4A83-B5B4-8A2A41539065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71457" y="2923372"/>
            <a:ext cx="6803926" cy="3940778"/>
          </a:xfrm>
        </p:spPr>
        <p:txBody>
          <a:bodyPr>
            <a:normAutofit/>
          </a:bodyPr>
          <a:lstStyle/>
          <a:p>
            <a:r>
              <a:rPr lang="en-US" sz="1800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7933936-EF0C-D0D9-E839-AD27FD006972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9878251" y="2328194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5F59F49-782C-1EE8-1523-9D41CCCAB96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97280" y="1149365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Short-Time Fourier Transform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A280371-1580-E839-07CD-2F6E426F65C3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335326" y="5596624"/>
            <a:ext cx="7020345" cy="84993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000000"/>
                </a:solidFill>
                <a:latin typeface="NimbusSanL-Regu"/>
              </a:rPr>
              <a:t>Tradeoff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 :</a:t>
            </a:r>
            <a:r>
              <a:rPr lang="en-US" dirty="0"/>
              <a:t> Time resolution Vs frequency resolution</a:t>
            </a:r>
            <a:r>
              <a:rPr lang="en-US" sz="2000" dirty="0">
                <a:solidFill>
                  <a:srgbClr val="000000"/>
                </a:solidFill>
                <a:latin typeface="NimbusSanL-Regu"/>
              </a:rPr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727526-9FA3-D1AB-1F44-A92E66D8700C}"/>
              </a:ext>
            </a:extLst>
          </p:cNvPr>
          <p:cNvCxnSpPr>
            <a:cxnSpLocks/>
          </p:cNvCxnSpPr>
          <p:nvPr>
            <p:custDataLst>
              <p:tags r:id="rId8"/>
            </p:custDataLst>
          </p:nvPr>
        </p:nvCxnSpPr>
        <p:spPr>
          <a:xfrm>
            <a:off x="9878251" y="3100197"/>
            <a:ext cx="0" cy="3040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2EF648-D3BE-4187-AA1D-193CA54A8257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7735959" y="516599"/>
            <a:ext cx="4291110" cy="4127390"/>
            <a:chOff x="7297846" y="369115"/>
            <a:chExt cx="4291110" cy="41273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9BF948F-5C1E-4AC9-8033-195F965CD71C}"/>
                </a:ext>
              </a:extLst>
            </p:cNvPr>
            <p:cNvSpPr/>
            <p:nvPr/>
          </p:nvSpPr>
          <p:spPr>
            <a:xfrm>
              <a:off x="7297846" y="369116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Vibration signal in time domain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F359E08-F361-468C-A838-2E0E6AA1D47E}"/>
                </a:ext>
              </a:extLst>
            </p:cNvPr>
            <p:cNvSpPr/>
            <p:nvPr/>
          </p:nvSpPr>
          <p:spPr>
            <a:xfrm>
              <a:off x="9866887" y="369115"/>
              <a:ext cx="1715543" cy="877423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Tachometer Signal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016CC51A-2B5E-4A8C-A43B-6C8FE008EBFE}"/>
                </a:ext>
              </a:extLst>
            </p:cNvPr>
            <p:cNvSpPr/>
            <p:nvPr/>
          </p:nvSpPr>
          <p:spPr>
            <a:xfrm>
              <a:off x="7297846" y="1712779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Resampling in angular domain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FEB0480-475A-46DA-86BC-8574E4D7EE2D}"/>
                </a:ext>
              </a:extLst>
            </p:cNvPr>
            <p:cNvSpPr/>
            <p:nvPr/>
          </p:nvSpPr>
          <p:spPr>
            <a:xfrm>
              <a:off x="7297846" y="2484782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Time synchronous Averaging 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98F5C06-E4B1-4824-86EC-C95949325590}"/>
                </a:ext>
              </a:extLst>
            </p:cNvPr>
            <p:cNvSpPr/>
            <p:nvPr/>
          </p:nvSpPr>
          <p:spPr>
            <a:xfrm>
              <a:off x="7304372" y="3256678"/>
              <a:ext cx="4284584" cy="467931"/>
            </a:xfrm>
            <a:prstGeom prst="roundRect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i="1" dirty="0"/>
                <a:t>STFT for each carrier revolution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760C4A-453A-47D5-9F33-5A35E8C9ECE6}"/>
                </a:ext>
              </a:extLst>
            </p:cNvPr>
            <p:cNvSpPr/>
            <p:nvPr/>
          </p:nvSpPr>
          <p:spPr>
            <a:xfrm>
              <a:off x="7304372" y="4028574"/>
              <a:ext cx="4284584" cy="467931"/>
            </a:xfrm>
            <a:prstGeom prst="roundRect">
              <a:avLst/>
            </a:prstGeom>
            <a:ln w="38100">
              <a:solidFill>
                <a:srgbClr val="1853D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Compute the variance of STFT maps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167EC974-96C3-43C1-A034-E68BC74CF68F}"/>
                </a:ext>
              </a:extLst>
            </p:cNvPr>
            <p:cNvCxnSpPr>
              <a:cxnSpLocks/>
              <a:stCxn id="2" idx="3"/>
              <a:endCxn id="25" idx="0"/>
            </p:cNvCxnSpPr>
            <p:nvPr/>
          </p:nvCxnSpPr>
          <p:spPr>
            <a:xfrm>
              <a:off x="9013389" y="807828"/>
              <a:ext cx="426749" cy="904951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63FF60D4-AB24-4292-B7DB-33B479A18E01}"/>
                </a:ext>
              </a:extLst>
            </p:cNvPr>
            <p:cNvCxnSpPr>
              <a:cxnSpLocks/>
              <a:stCxn id="23" idx="1"/>
              <a:endCxn id="25" idx="0"/>
            </p:cNvCxnSpPr>
            <p:nvPr/>
          </p:nvCxnSpPr>
          <p:spPr>
            <a:xfrm rot="10800000" flipV="1">
              <a:off x="9440139" y="807827"/>
              <a:ext cx="426749" cy="904952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C19F2B1-6FDC-9C78-0036-2EA2BFDDD0D8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5870" y="1545761"/>
            <a:ext cx="7639256" cy="4052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FB0C91-6655-5429-1BD2-EAAACF9F0DE1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5869" y="1609268"/>
            <a:ext cx="7639256" cy="405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2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1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36826"/>
    </a:accent1>
    <a:accent2>
      <a:srgbClr val="FB8E09"/>
    </a:accent2>
    <a:accent3>
      <a:srgbClr val="D48B32"/>
    </a:accent3>
    <a:accent4>
      <a:srgbClr val="E64823"/>
    </a:accent4>
    <a:accent5>
      <a:srgbClr val="FFCA08"/>
    </a:accent5>
    <a:accent6>
      <a:srgbClr val="AF695B"/>
    </a:accent6>
    <a:hlink>
      <a:srgbClr val="2998E3"/>
    </a:hlink>
    <a:folHlink>
      <a:srgbClr val="7F723D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5B1FD9-3BB6-4DA9-A089-3B68C2323D4F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747A963-53E0-44AF-AF13-963FE676C682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38A3B04-B0F3-4C12-A722-52B5CF6D97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Long term spectral analysis SLIDES</Template>
  <TotalTime>7858</TotalTime>
  <Words>1698</Words>
  <Application>Microsoft Office PowerPoint</Application>
  <PresentationFormat>Widescreen</PresentationFormat>
  <Paragraphs>261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Franklin Gothic Book</vt:lpstr>
      <vt:lpstr>Franklin Gothic Medium</vt:lpstr>
      <vt:lpstr>NimbusRomNo9L-Regu</vt:lpstr>
      <vt:lpstr>NimbusSanL-Bold</vt:lpstr>
      <vt:lpstr>NimbusSanL-Regu</vt:lpstr>
      <vt:lpstr>Wingdings</vt:lpstr>
      <vt:lpstr>1_RetrospectVTI</vt:lpstr>
      <vt:lpstr>Custom Design</vt:lpstr>
      <vt:lpstr>Rotating Machines diagnosis with Time-Frequency Analysis: Focus on Helicopter Gearboxes</vt:lpstr>
      <vt:lpstr>About me</vt:lpstr>
      <vt:lpstr>Context – Problem – Objectives </vt:lpstr>
      <vt:lpstr>Context – Problem – Objectives  </vt:lpstr>
      <vt:lpstr>Helicopter Gearboxes</vt:lpstr>
      <vt:lpstr>Planetary gears anisotropy detection</vt:lpstr>
      <vt:lpstr>Time-frequency fault map </vt:lpstr>
      <vt:lpstr>Time-frequency fault map </vt:lpstr>
      <vt:lpstr>Time-frequency fault map </vt:lpstr>
      <vt:lpstr>Time-frequency fault map </vt:lpstr>
      <vt:lpstr>The linearization of time-frequency fault map </vt:lpstr>
      <vt:lpstr>The proposed indicator </vt:lpstr>
      <vt:lpstr>The problem with the proposed map </vt:lpstr>
      <vt:lpstr>The problem with the proposed map </vt:lpstr>
      <vt:lpstr>The problem with the proposed map </vt:lpstr>
      <vt:lpstr>Improved time-frequency map </vt:lpstr>
      <vt:lpstr>Improved time-frequency map </vt:lpstr>
      <vt:lpstr>Improved time-frequency map </vt:lpstr>
      <vt:lpstr>Improved time-frequency map </vt:lpstr>
      <vt:lpstr>Experimental results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Robust and automatic diagnosis of rotating machine faults by long-term spectral analysis</dc:title>
  <dc:creator>anas had</dc:creator>
  <cp:lastModifiedBy>anas had</cp:lastModifiedBy>
  <cp:revision>145</cp:revision>
  <dcterms:created xsi:type="dcterms:W3CDTF">2023-07-09T11:58:02Z</dcterms:created>
  <dcterms:modified xsi:type="dcterms:W3CDTF">2023-11-10T10:21:22Z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